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x="18288000" cy="10287000"/>
  <p:notesSz cx="6858000" cy="9144000"/>
  <p:embeddedFontLst>
    <p:embeddedFont>
      <p:font typeface="Nourd Bold" charset="1" panose="00000800000000000000"/>
      <p:regular r:id="rId34"/>
    </p:embeddedFont>
    <p:embeddedFont>
      <p:font typeface="Nourd" charset="1" panose="00000500000000000000"/>
      <p:regular r:id="rId35"/>
    </p:embeddedFont>
    <p:embeddedFont>
      <p:font typeface="Canva Sans Italics" charset="1" panose="020B0503030501040103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png" Type="http://schemas.openxmlformats.org/officeDocument/2006/relationships/image"/><Relationship Id="rId4" Target="../media/image19.png" Type="http://schemas.openxmlformats.org/officeDocument/2006/relationships/image"/><Relationship Id="rId5" Target="../media/image20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png" Type="http://schemas.openxmlformats.org/officeDocument/2006/relationships/image"/><Relationship Id="rId4" Target="../media/image25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27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29.png" Type="http://schemas.openxmlformats.org/officeDocument/2006/relationships/image"/><Relationship Id="rId4" Target="../media/image30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32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png" Type="http://schemas.openxmlformats.org/officeDocument/2006/relationships/image"/><Relationship Id="rId3" Target="../media/image36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Relationship Id="rId3" Target="../media/image3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../media/image42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Relationship Id="rId3" Target="../media/image44.png" Type="http://schemas.openxmlformats.org/officeDocument/2006/relationships/image"/><Relationship Id="rId4" Target="../media/image45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png" Type="http://schemas.openxmlformats.org/officeDocument/2006/relationships/image"/><Relationship Id="rId3" Target="../media/image47.png" Type="http://schemas.openxmlformats.org/officeDocument/2006/relationships/image"/><Relationship Id="rId4" Target="../media/image48.png" Type="http://schemas.openxmlformats.org/officeDocument/2006/relationships/image"/><Relationship Id="rId5" Target="../media/image49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Relationship Id="rId3" Target="../media/image51.png" Type="http://schemas.openxmlformats.org/officeDocument/2006/relationships/image"/><Relationship Id="rId4" Target="../media/image52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png" Type="http://schemas.openxmlformats.org/officeDocument/2006/relationships/image"/><Relationship Id="rId3" Target="../media/image55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png" Type="http://schemas.openxmlformats.org/officeDocument/2006/relationships/image"/><Relationship Id="rId3" Target="../media/image57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Relationship Id="rId4" Target="../media/image4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png" Type="http://schemas.openxmlformats.org/officeDocument/2006/relationships/image"/><Relationship Id="rId4" Target="../media/image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Relationship Id="rId4" Target="../media/image1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png" Type="http://schemas.openxmlformats.org/officeDocument/2006/relationships/image"/><Relationship Id="rId4" Target="../media/image1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323638" y="525764"/>
            <a:ext cx="5640725" cy="3024839"/>
          </a:xfrm>
          <a:custGeom>
            <a:avLst/>
            <a:gdLst/>
            <a:ahLst/>
            <a:cxnLst/>
            <a:rect r="r" b="b" t="t" l="l"/>
            <a:pathLst>
              <a:path h="3024839" w="5640725">
                <a:moveTo>
                  <a:pt x="0" y="0"/>
                </a:moveTo>
                <a:lnTo>
                  <a:pt x="5640724" y="0"/>
                </a:lnTo>
                <a:lnTo>
                  <a:pt x="5640724" y="3024839"/>
                </a:lnTo>
                <a:lnTo>
                  <a:pt x="0" y="302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407221" y="4284028"/>
            <a:ext cx="13473559" cy="1557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2E3180"/>
                </a:solidFill>
                <a:latin typeface="Nourd Bold"/>
                <a:ea typeface="Nourd Bold"/>
                <a:cs typeface="Nourd Bold"/>
                <a:sym typeface="Nourd Bold"/>
              </a:rPr>
              <a:t>ASOR Guidebook App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000027" y="6634817"/>
            <a:ext cx="14287946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b="true" sz="5199">
                <a:solidFill>
                  <a:srgbClr val="994634"/>
                </a:solidFill>
                <a:latin typeface="Nourd Bold"/>
                <a:ea typeface="Nourd Bold"/>
                <a:cs typeface="Nourd Bold"/>
                <a:sym typeface="Nourd Bold"/>
              </a:rPr>
              <a:t>How to Use - In Depth Guide with Photos 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269049" y="1028700"/>
            <a:ext cx="3749725" cy="8129484"/>
          </a:xfrm>
          <a:custGeom>
            <a:avLst/>
            <a:gdLst/>
            <a:ahLst/>
            <a:cxnLst/>
            <a:rect r="r" b="b" t="t" l="l"/>
            <a:pathLst>
              <a:path h="8129484" w="3749725">
                <a:moveTo>
                  <a:pt x="0" y="0"/>
                </a:moveTo>
                <a:lnTo>
                  <a:pt x="3749725" y="0"/>
                </a:lnTo>
                <a:lnTo>
                  <a:pt x="3749725" y="8129484"/>
                </a:lnTo>
                <a:lnTo>
                  <a:pt x="0" y="81294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657877" y="1028700"/>
            <a:ext cx="3749725" cy="8129484"/>
          </a:xfrm>
          <a:custGeom>
            <a:avLst/>
            <a:gdLst/>
            <a:ahLst/>
            <a:cxnLst/>
            <a:rect r="r" b="b" t="t" l="l"/>
            <a:pathLst>
              <a:path h="8129484" w="3749725">
                <a:moveTo>
                  <a:pt x="0" y="0"/>
                </a:moveTo>
                <a:lnTo>
                  <a:pt x="3749725" y="0"/>
                </a:lnTo>
                <a:lnTo>
                  <a:pt x="3749725" y="8129484"/>
                </a:lnTo>
                <a:lnTo>
                  <a:pt x="0" y="8129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58476" y="1754266"/>
            <a:ext cx="7923322" cy="2776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How to view Individual Presentations: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Click on the presentation you want to view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The date, time, location, abstract, and (co)authors will populate</a:t>
            </a:r>
          </a:p>
        </p:txBody>
      </p:sp>
      <p:sp>
        <p:nvSpPr>
          <p:cNvPr name="AutoShape 5" id="5"/>
          <p:cNvSpPr/>
          <p:nvPr/>
        </p:nvSpPr>
        <p:spPr>
          <a:xfrm flipH="true" flipV="true">
            <a:off x="14358436" y="8682245"/>
            <a:ext cx="813060" cy="951878"/>
          </a:xfrm>
          <a:prstGeom prst="line">
            <a:avLst/>
          </a:prstGeom>
          <a:ln cap="flat" w="38100">
            <a:solidFill>
              <a:srgbClr val="FC291C"/>
            </a:solidFill>
            <a:prstDash val="solid"/>
            <a:headEnd type="none" len="sm" w="sm"/>
            <a:tailEnd type="triangle" len="med" w="lg"/>
          </a:ln>
        </p:spPr>
      </p:sp>
      <p:grpSp>
        <p:nvGrpSpPr>
          <p:cNvPr name="Group 6" id="6"/>
          <p:cNvGrpSpPr/>
          <p:nvPr/>
        </p:nvGrpSpPr>
        <p:grpSpPr>
          <a:xfrm rot="0">
            <a:off x="13272063" y="7700255"/>
            <a:ext cx="2143776" cy="742613"/>
            <a:chOff x="0" y="0"/>
            <a:chExt cx="3103521" cy="107507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103521" cy="1075072"/>
            </a:xfrm>
            <a:custGeom>
              <a:avLst/>
              <a:gdLst/>
              <a:ahLst/>
              <a:cxnLst/>
              <a:rect r="r" b="b" t="t" l="l"/>
              <a:pathLst>
                <a:path h="1075072" w="3103521">
                  <a:moveTo>
                    <a:pt x="1551761" y="0"/>
                  </a:moveTo>
                  <a:cubicBezTo>
                    <a:pt x="694747" y="0"/>
                    <a:pt x="0" y="240663"/>
                    <a:pt x="0" y="537536"/>
                  </a:cubicBezTo>
                  <a:cubicBezTo>
                    <a:pt x="0" y="834409"/>
                    <a:pt x="694747" y="1075072"/>
                    <a:pt x="1551761" y="1075072"/>
                  </a:cubicBezTo>
                  <a:cubicBezTo>
                    <a:pt x="2408774" y="1075072"/>
                    <a:pt x="3103521" y="834409"/>
                    <a:pt x="3103521" y="537536"/>
                  </a:cubicBezTo>
                  <a:cubicBezTo>
                    <a:pt x="3103521" y="240663"/>
                    <a:pt x="2408774" y="0"/>
                    <a:pt x="155176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C291C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290955" y="62688"/>
              <a:ext cx="2521611" cy="9115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9" id="9"/>
          <p:cNvSpPr/>
          <p:nvPr/>
        </p:nvSpPr>
        <p:spPr>
          <a:xfrm flipV="true">
            <a:off x="8073107" y="3363072"/>
            <a:ext cx="1227008" cy="1300026"/>
          </a:xfrm>
          <a:prstGeom prst="line">
            <a:avLst/>
          </a:prstGeom>
          <a:ln cap="flat" w="38100">
            <a:solidFill>
              <a:srgbClr val="FC291C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0" id="10"/>
          <p:cNvSpPr/>
          <p:nvPr/>
        </p:nvSpPr>
        <p:spPr>
          <a:xfrm flipV="true">
            <a:off x="8298379" y="5102821"/>
            <a:ext cx="1001736" cy="1771049"/>
          </a:xfrm>
          <a:prstGeom prst="line">
            <a:avLst/>
          </a:prstGeom>
          <a:ln cap="flat" w="38100">
            <a:solidFill>
              <a:srgbClr val="FC291C"/>
            </a:solidFill>
            <a:prstDash val="solid"/>
            <a:headEnd type="none" len="sm" w="sm"/>
            <a:tailEnd type="triangle" len="med" w="lg"/>
          </a:ln>
        </p:spPr>
      </p:sp>
      <p:grpSp>
        <p:nvGrpSpPr>
          <p:cNvPr name="Group 11" id="11"/>
          <p:cNvGrpSpPr/>
          <p:nvPr/>
        </p:nvGrpSpPr>
        <p:grpSpPr>
          <a:xfrm rot="0">
            <a:off x="9300116" y="5975349"/>
            <a:ext cx="3575303" cy="2389451"/>
            <a:chOff x="0" y="0"/>
            <a:chExt cx="941644" cy="6293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41644" cy="629320"/>
            </a:xfrm>
            <a:custGeom>
              <a:avLst/>
              <a:gdLst/>
              <a:ahLst/>
              <a:cxnLst/>
              <a:rect r="r" b="b" t="t" l="l"/>
              <a:pathLst>
                <a:path h="629320" w="941644">
                  <a:moveTo>
                    <a:pt x="0" y="0"/>
                  </a:moveTo>
                  <a:lnTo>
                    <a:pt x="941644" y="0"/>
                  </a:lnTo>
                  <a:lnTo>
                    <a:pt x="941644" y="629320"/>
                  </a:lnTo>
                  <a:lnTo>
                    <a:pt x="0" y="629320"/>
                  </a:lnTo>
                  <a:close/>
                </a:path>
              </a:pathLst>
            </a:custGeom>
            <a:solidFill>
              <a:srgbClr val="FFDE59">
                <a:alpha val="51765"/>
              </a:srgbClr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941644" cy="6674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3683997" y="1924767"/>
            <a:ext cx="3575303" cy="4584863"/>
            <a:chOff x="0" y="0"/>
            <a:chExt cx="941644" cy="120753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941644" cy="1207536"/>
            </a:xfrm>
            <a:custGeom>
              <a:avLst/>
              <a:gdLst/>
              <a:ahLst/>
              <a:cxnLst/>
              <a:rect r="r" b="b" t="t" l="l"/>
              <a:pathLst>
                <a:path h="1207536" w="941644">
                  <a:moveTo>
                    <a:pt x="0" y="0"/>
                  </a:moveTo>
                  <a:lnTo>
                    <a:pt x="941644" y="0"/>
                  </a:lnTo>
                  <a:lnTo>
                    <a:pt x="941644" y="1207536"/>
                  </a:lnTo>
                  <a:lnTo>
                    <a:pt x="0" y="1207536"/>
                  </a:lnTo>
                  <a:close/>
                </a:path>
              </a:pathLst>
            </a:custGeom>
            <a:solidFill>
              <a:srgbClr val="FFDE59">
                <a:alpha val="51765"/>
              </a:srgbClr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941644" cy="12456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7900053">
            <a:off x="12640937" y="6079156"/>
            <a:ext cx="1433462" cy="170224"/>
          </a:xfrm>
          <a:custGeom>
            <a:avLst/>
            <a:gdLst/>
            <a:ahLst/>
            <a:cxnLst/>
            <a:rect r="r" b="b" t="t" l="l"/>
            <a:pathLst>
              <a:path h="170224" w="1433462">
                <a:moveTo>
                  <a:pt x="0" y="0"/>
                </a:moveTo>
                <a:lnTo>
                  <a:pt x="1433462" y="0"/>
                </a:lnTo>
                <a:lnTo>
                  <a:pt x="1433462" y="170224"/>
                </a:lnTo>
                <a:lnTo>
                  <a:pt x="0" y="170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494369" y="528002"/>
            <a:ext cx="10578589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2E3180"/>
                </a:solidFill>
                <a:latin typeface="Nourd Bold"/>
                <a:ea typeface="Nourd Bold"/>
                <a:cs typeface="Nourd Bold"/>
                <a:sym typeface="Nourd Bold"/>
              </a:rPr>
              <a:t>Academic Program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479137" y="9586498"/>
            <a:ext cx="2107205" cy="528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C291C"/>
                </a:solidFill>
                <a:latin typeface="Nourd"/>
                <a:ea typeface="Nourd"/>
                <a:cs typeface="Nourd"/>
                <a:sym typeface="Nourd"/>
              </a:rPr>
              <a:t>(co)authors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911745" y="4615180"/>
            <a:ext cx="2232255" cy="528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C291C"/>
                </a:solidFill>
                <a:latin typeface="Nourd"/>
                <a:ea typeface="Nourd"/>
                <a:cs typeface="Nourd"/>
                <a:sym typeface="Nourd"/>
              </a:rPr>
              <a:t>date &amp; time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513819" y="6826245"/>
            <a:ext cx="1535959" cy="528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C291C"/>
                </a:solidFill>
                <a:latin typeface="Nourd"/>
                <a:ea typeface="Nourd"/>
                <a:cs typeface="Nourd"/>
                <a:sym typeface="Nourd"/>
              </a:rPr>
              <a:t>location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250794" y="6708635"/>
            <a:ext cx="1535959" cy="528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C291C"/>
                </a:solidFill>
                <a:latin typeface="Nourd"/>
                <a:ea typeface="Nourd"/>
                <a:cs typeface="Nourd"/>
                <a:sym typeface="Nourd"/>
              </a:rPr>
              <a:t>abstract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848731" y="1801891"/>
            <a:ext cx="3558165" cy="7714179"/>
          </a:xfrm>
          <a:custGeom>
            <a:avLst/>
            <a:gdLst/>
            <a:ahLst/>
            <a:cxnLst/>
            <a:rect r="r" b="b" t="t" l="l"/>
            <a:pathLst>
              <a:path h="7714179" w="3558165">
                <a:moveTo>
                  <a:pt x="0" y="0"/>
                </a:moveTo>
                <a:lnTo>
                  <a:pt x="3558164" y="0"/>
                </a:lnTo>
                <a:lnTo>
                  <a:pt x="3558164" y="7714179"/>
                </a:lnTo>
                <a:lnTo>
                  <a:pt x="0" y="77141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251776" y="1801891"/>
            <a:ext cx="3558165" cy="7714179"/>
          </a:xfrm>
          <a:custGeom>
            <a:avLst/>
            <a:gdLst/>
            <a:ahLst/>
            <a:cxnLst/>
            <a:rect r="r" b="b" t="t" l="l"/>
            <a:pathLst>
              <a:path h="7714179" w="3558165">
                <a:moveTo>
                  <a:pt x="0" y="0"/>
                </a:moveTo>
                <a:lnTo>
                  <a:pt x="3558165" y="0"/>
                </a:lnTo>
                <a:lnTo>
                  <a:pt x="3558165" y="7714179"/>
                </a:lnTo>
                <a:lnTo>
                  <a:pt x="0" y="77141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94369" y="528002"/>
            <a:ext cx="10578589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2E3180"/>
                </a:solidFill>
                <a:latin typeface="Nourd Bold"/>
                <a:ea typeface="Nourd Bold"/>
                <a:cs typeface="Nourd Bold"/>
                <a:sym typeface="Nourd Bold"/>
              </a:rPr>
              <a:t>Business Meeting Schedule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58476" y="1754266"/>
            <a:ext cx="7923322" cy="6148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The Business Meeting Schedule is where specific committees, receptions, and meetings can be viewed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Like the Academic Program, it is also navigable by date, and is organized chronologically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View the vents by clicking on them, same as the Academic Program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Once an event is selected, the title, date, location, and time will populate along with other additional information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9848731" y="3559491"/>
            <a:ext cx="3558165" cy="771215"/>
            <a:chOff x="0" y="0"/>
            <a:chExt cx="937130" cy="20311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37130" cy="203118"/>
            </a:xfrm>
            <a:custGeom>
              <a:avLst/>
              <a:gdLst/>
              <a:ahLst/>
              <a:cxnLst/>
              <a:rect r="r" b="b" t="t" l="l"/>
              <a:pathLst>
                <a:path h="203118" w="937130">
                  <a:moveTo>
                    <a:pt x="0" y="0"/>
                  </a:moveTo>
                  <a:lnTo>
                    <a:pt x="937130" y="0"/>
                  </a:lnTo>
                  <a:lnTo>
                    <a:pt x="937130" y="203118"/>
                  </a:lnTo>
                  <a:lnTo>
                    <a:pt x="0" y="2031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FC291C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937130" cy="2412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506868" y="1965021"/>
            <a:ext cx="2932147" cy="6356958"/>
          </a:xfrm>
          <a:custGeom>
            <a:avLst/>
            <a:gdLst/>
            <a:ahLst/>
            <a:cxnLst/>
            <a:rect r="r" b="b" t="t" l="l"/>
            <a:pathLst>
              <a:path h="6356958" w="2932147">
                <a:moveTo>
                  <a:pt x="0" y="0"/>
                </a:moveTo>
                <a:lnTo>
                  <a:pt x="2932147" y="0"/>
                </a:lnTo>
                <a:lnTo>
                  <a:pt x="293214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667615" y="1965021"/>
            <a:ext cx="2932147" cy="6356958"/>
          </a:xfrm>
          <a:custGeom>
            <a:avLst/>
            <a:gdLst/>
            <a:ahLst/>
            <a:cxnLst/>
            <a:rect r="r" b="b" t="t" l="l"/>
            <a:pathLst>
              <a:path h="6356958" w="2932147">
                <a:moveTo>
                  <a:pt x="0" y="0"/>
                </a:moveTo>
                <a:lnTo>
                  <a:pt x="2932147" y="0"/>
                </a:lnTo>
                <a:lnTo>
                  <a:pt x="293214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828362" y="1801891"/>
            <a:ext cx="2980836" cy="6462518"/>
          </a:xfrm>
          <a:custGeom>
            <a:avLst/>
            <a:gdLst/>
            <a:ahLst/>
            <a:cxnLst/>
            <a:rect r="r" b="b" t="t" l="l"/>
            <a:pathLst>
              <a:path h="6462518" w="2980836">
                <a:moveTo>
                  <a:pt x="0" y="0"/>
                </a:moveTo>
                <a:lnTo>
                  <a:pt x="2980837" y="0"/>
                </a:lnTo>
                <a:lnTo>
                  <a:pt x="2980837" y="6462518"/>
                </a:lnTo>
                <a:lnTo>
                  <a:pt x="0" y="64625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94369" y="528002"/>
            <a:ext cx="10578589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2E3180"/>
                </a:solidFill>
                <a:latin typeface="Nourd Bold"/>
                <a:ea typeface="Nourd Bold"/>
                <a:cs typeface="Nourd Bold"/>
                <a:sym typeface="Nourd Bold"/>
              </a:rPr>
              <a:t>Workshop Presentations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58476" y="1754266"/>
            <a:ext cx="7923322" cy="3900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The Workshops section is where all the workshop sessions are listed</a:t>
            </a:r>
          </a:p>
          <a:p>
            <a:pPr algn="l" marL="1381761" indent="-460587" lvl="2">
              <a:lnSpc>
                <a:spcPts val="4480"/>
              </a:lnSpc>
              <a:buAutoNum type="alphaL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They are also listed under “Academic Program“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View the session and presentations the same way as shown with the “Academic Program”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6602614"/>
            <a:ext cx="5757228" cy="166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i="true">
                <a:solidFill>
                  <a:srgbClr val="000000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Important: no times are listed for individual presentations in workshops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8506868" y="4647543"/>
            <a:ext cx="2932147" cy="921190"/>
            <a:chOff x="0" y="0"/>
            <a:chExt cx="772253" cy="24261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772253" cy="242618"/>
            </a:xfrm>
            <a:custGeom>
              <a:avLst/>
              <a:gdLst/>
              <a:ahLst/>
              <a:cxnLst/>
              <a:rect r="r" b="b" t="t" l="l"/>
              <a:pathLst>
                <a:path h="242618" w="772253">
                  <a:moveTo>
                    <a:pt x="0" y="0"/>
                  </a:moveTo>
                  <a:lnTo>
                    <a:pt x="772253" y="0"/>
                  </a:lnTo>
                  <a:lnTo>
                    <a:pt x="772253" y="242618"/>
                  </a:lnTo>
                  <a:lnTo>
                    <a:pt x="0" y="2426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FC291C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772253" cy="2807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1667615" y="6983973"/>
            <a:ext cx="2932147" cy="624433"/>
            <a:chOff x="0" y="0"/>
            <a:chExt cx="772253" cy="16446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772253" cy="164460"/>
            </a:xfrm>
            <a:custGeom>
              <a:avLst/>
              <a:gdLst/>
              <a:ahLst/>
              <a:cxnLst/>
              <a:rect r="r" b="b" t="t" l="l"/>
              <a:pathLst>
                <a:path h="164460" w="772253">
                  <a:moveTo>
                    <a:pt x="0" y="0"/>
                  </a:moveTo>
                  <a:lnTo>
                    <a:pt x="772253" y="0"/>
                  </a:lnTo>
                  <a:lnTo>
                    <a:pt x="772253" y="164460"/>
                  </a:lnTo>
                  <a:lnTo>
                    <a:pt x="0" y="16446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FC291C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772253" cy="2025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353539" y="1496860"/>
            <a:ext cx="3438838" cy="7455476"/>
          </a:xfrm>
          <a:custGeom>
            <a:avLst/>
            <a:gdLst/>
            <a:ahLst/>
            <a:cxnLst/>
            <a:rect r="r" b="b" t="t" l="l"/>
            <a:pathLst>
              <a:path h="7455476" w="3438838">
                <a:moveTo>
                  <a:pt x="0" y="0"/>
                </a:moveTo>
                <a:lnTo>
                  <a:pt x="3438838" y="0"/>
                </a:lnTo>
                <a:lnTo>
                  <a:pt x="3438838" y="7455477"/>
                </a:lnTo>
                <a:lnTo>
                  <a:pt x="0" y="74554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691897" y="1496860"/>
            <a:ext cx="3364025" cy="7293279"/>
          </a:xfrm>
          <a:custGeom>
            <a:avLst/>
            <a:gdLst/>
            <a:ahLst/>
            <a:cxnLst/>
            <a:rect r="r" b="b" t="t" l="l"/>
            <a:pathLst>
              <a:path h="7293279" w="3364025">
                <a:moveTo>
                  <a:pt x="0" y="0"/>
                </a:moveTo>
                <a:lnTo>
                  <a:pt x="3364025" y="0"/>
                </a:lnTo>
                <a:lnTo>
                  <a:pt x="3364025" y="7293280"/>
                </a:lnTo>
                <a:lnTo>
                  <a:pt x="0" y="72932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94369" y="528002"/>
            <a:ext cx="10578589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2E3180"/>
                </a:solidFill>
                <a:latin typeface="Nourd Bold"/>
                <a:ea typeface="Nourd Bold"/>
                <a:cs typeface="Nourd Bold"/>
                <a:sym typeface="Nourd Bold"/>
              </a:rPr>
              <a:t>My Schedule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58476" y="1754266"/>
            <a:ext cx="7636612" cy="7833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To add any session, presentation, workshop, or business meeting to your personal schedule click the </a:t>
            </a:r>
            <a:r>
              <a:rPr lang="en-US" b="true" sz="3200">
                <a:solidFill>
                  <a:srgbClr val="469FD6"/>
                </a:solidFill>
                <a:latin typeface="Nourd Bold"/>
                <a:ea typeface="Nourd Bold"/>
                <a:cs typeface="Nourd Bold"/>
                <a:sym typeface="Nourd Bold"/>
              </a:rPr>
              <a:t>⨁</a:t>
            </a: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next to the item of interest</a:t>
            </a:r>
          </a:p>
          <a:p>
            <a:pPr algn="l" marL="1381761" indent="-460587" lvl="2">
              <a:lnSpc>
                <a:spcPts val="4480"/>
              </a:lnSpc>
              <a:buAutoNum type="alphaL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A pop up will appear at the bottom of your screen asking you if you would like to set a reminder for the session, if you would select 15 minutes to be reminded 15 minutes before the session or other if you would like a different time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When it is added, the session will display a </a:t>
            </a:r>
            <a:r>
              <a:rPr lang="en-US" sz="3200">
                <a:solidFill>
                  <a:srgbClr val="00BF63"/>
                </a:solidFill>
                <a:latin typeface="Nourd"/>
                <a:ea typeface="Nourd"/>
                <a:cs typeface="Nourd"/>
                <a:sym typeface="Nourd"/>
              </a:rPr>
              <a:t>colored-in check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2308365" y="3299751"/>
            <a:ext cx="531637" cy="549433"/>
            <a:chOff x="0" y="0"/>
            <a:chExt cx="1040251" cy="107507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40251" cy="1075072"/>
            </a:xfrm>
            <a:custGeom>
              <a:avLst/>
              <a:gdLst/>
              <a:ahLst/>
              <a:cxnLst/>
              <a:rect r="r" b="b" t="t" l="l"/>
              <a:pathLst>
                <a:path h="1075072" w="1040251">
                  <a:moveTo>
                    <a:pt x="520126" y="0"/>
                  </a:moveTo>
                  <a:cubicBezTo>
                    <a:pt x="232868" y="0"/>
                    <a:pt x="0" y="240663"/>
                    <a:pt x="0" y="537536"/>
                  </a:cubicBezTo>
                  <a:cubicBezTo>
                    <a:pt x="0" y="834409"/>
                    <a:pt x="232868" y="1075072"/>
                    <a:pt x="520126" y="1075072"/>
                  </a:cubicBezTo>
                  <a:cubicBezTo>
                    <a:pt x="807383" y="1075072"/>
                    <a:pt x="1040251" y="834409"/>
                    <a:pt x="1040251" y="537536"/>
                  </a:cubicBezTo>
                  <a:cubicBezTo>
                    <a:pt x="1040251" y="240663"/>
                    <a:pt x="807383" y="0"/>
                    <a:pt x="52012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C291C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97524" y="62688"/>
              <a:ext cx="845204" cy="9115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2308365" y="6645190"/>
            <a:ext cx="531637" cy="549433"/>
            <a:chOff x="0" y="0"/>
            <a:chExt cx="1040251" cy="107507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040251" cy="1075072"/>
            </a:xfrm>
            <a:custGeom>
              <a:avLst/>
              <a:gdLst/>
              <a:ahLst/>
              <a:cxnLst/>
              <a:rect r="r" b="b" t="t" l="l"/>
              <a:pathLst>
                <a:path h="1075072" w="1040251">
                  <a:moveTo>
                    <a:pt x="520126" y="0"/>
                  </a:moveTo>
                  <a:cubicBezTo>
                    <a:pt x="232868" y="0"/>
                    <a:pt x="0" y="240663"/>
                    <a:pt x="0" y="537536"/>
                  </a:cubicBezTo>
                  <a:cubicBezTo>
                    <a:pt x="0" y="834409"/>
                    <a:pt x="232868" y="1075072"/>
                    <a:pt x="520126" y="1075072"/>
                  </a:cubicBezTo>
                  <a:cubicBezTo>
                    <a:pt x="807383" y="1075072"/>
                    <a:pt x="1040251" y="834409"/>
                    <a:pt x="1040251" y="537536"/>
                  </a:cubicBezTo>
                  <a:cubicBezTo>
                    <a:pt x="1040251" y="240663"/>
                    <a:pt x="807383" y="0"/>
                    <a:pt x="52012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BF63"/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97524" y="62688"/>
              <a:ext cx="845204" cy="9115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3758639" y="6502391"/>
            <a:ext cx="3230541" cy="2287748"/>
            <a:chOff x="0" y="0"/>
            <a:chExt cx="1518115" cy="107507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518115" cy="1075072"/>
            </a:xfrm>
            <a:custGeom>
              <a:avLst/>
              <a:gdLst/>
              <a:ahLst/>
              <a:cxnLst/>
              <a:rect r="r" b="b" t="t" l="l"/>
              <a:pathLst>
                <a:path h="1075072" w="1518115">
                  <a:moveTo>
                    <a:pt x="759057" y="0"/>
                  </a:moveTo>
                  <a:cubicBezTo>
                    <a:pt x="339842" y="0"/>
                    <a:pt x="0" y="240663"/>
                    <a:pt x="0" y="537536"/>
                  </a:cubicBezTo>
                  <a:cubicBezTo>
                    <a:pt x="0" y="834409"/>
                    <a:pt x="339842" y="1075072"/>
                    <a:pt x="759057" y="1075072"/>
                  </a:cubicBezTo>
                  <a:cubicBezTo>
                    <a:pt x="1178273" y="1075072"/>
                    <a:pt x="1518115" y="834409"/>
                    <a:pt x="1518115" y="537536"/>
                  </a:cubicBezTo>
                  <a:cubicBezTo>
                    <a:pt x="1518115" y="240663"/>
                    <a:pt x="1178273" y="0"/>
                    <a:pt x="75905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C291C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142323" y="62688"/>
              <a:ext cx="1233468" cy="9115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491440" y="2168399"/>
            <a:ext cx="2932147" cy="6356958"/>
          </a:xfrm>
          <a:custGeom>
            <a:avLst/>
            <a:gdLst/>
            <a:ahLst/>
            <a:cxnLst/>
            <a:rect r="r" b="b" t="t" l="l"/>
            <a:pathLst>
              <a:path h="6356958" w="2932147">
                <a:moveTo>
                  <a:pt x="0" y="0"/>
                </a:moveTo>
                <a:lnTo>
                  <a:pt x="2932147" y="0"/>
                </a:lnTo>
                <a:lnTo>
                  <a:pt x="293214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891357" y="2168399"/>
            <a:ext cx="2932147" cy="6356958"/>
          </a:xfrm>
          <a:custGeom>
            <a:avLst/>
            <a:gdLst/>
            <a:ahLst/>
            <a:cxnLst/>
            <a:rect r="r" b="b" t="t" l="l"/>
            <a:pathLst>
              <a:path h="6356958" w="2932147">
                <a:moveTo>
                  <a:pt x="0" y="0"/>
                </a:moveTo>
                <a:lnTo>
                  <a:pt x="2932147" y="0"/>
                </a:lnTo>
                <a:lnTo>
                  <a:pt x="293214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40221" y="1965021"/>
            <a:ext cx="2932147" cy="6356958"/>
          </a:xfrm>
          <a:custGeom>
            <a:avLst/>
            <a:gdLst/>
            <a:ahLst/>
            <a:cxnLst/>
            <a:rect r="r" b="b" t="t" l="l"/>
            <a:pathLst>
              <a:path h="6356958" w="2932147">
                <a:moveTo>
                  <a:pt x="0" y="0"/>
                </a:moveTo>
                <a:lnTo>
                  <a:pt x="2932147" y="0"/>
                </a:lnTo>
                <a:lnTo>
                  <a:pt x="293214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52004" y="1614258"/>
            <a:ext cx="7920361" cy="8515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2" indent="-323851" lvl="1">
              <a:lnSpc>
                <a:spcPts val="4200"/>
              </a:lnSpc>
              <a:buAutoNum type="arabicPeriod" startAt="1"/>
            </a:pPr>
            <a:r>
              <a:rPr lang="en-US" sz="30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At the bottom </a:t>
            </a:r>
            <a:r>
              <a:rPr lang="en-US" sz="30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of individual presentations, click “</a:t>
            </a:r>
            <a:r>
              <a:rPr lang="en-US" sz="3000">
                <a:solidFill>
                  <a:srgbClr val="00BF63"/>
                </a:solidFill>
                <a:latin typeface="Nourd"/>
                <a:ea typeface="Nourd"/>
                <a:cs typeface="Nourd"/>
                <a:sym typeface="Nourd"/>
              </a:rPr>
              <a:t>Add now</a:t>
            </a:r>
            <a:r>
              <a:rPr lang="en-US" sz="30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” to add that presentation to “My Schedule”</a:t>
            </a:r>
          </a:p>
          <a:p>
            <a:pPr algn="l" marL="1295403" indent="-431801" lvl="2">
              <a:lnSpc>
                <a:spcPts val="4200"/>
              </a:lnSpc>
              <a:buAutoNum type="alphaLcPeriod" startAt="1"/>
            </a:pPr>
            <a:r>
              <a:rPr lang="en-US" sz="30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If you have also added the session the individual presentation is in to your schedule a pop up will come up telling you that there is a schedule conflict, just click the continue button</a:t>
            </a:r>
          </a:p>
          <a:p>
            <a:pPr algn="l" marL="647702" indent="-323851" lvl="1">
              <a:lnSpc>
                <a:spcPts val="4200"/>
              </a:lnSpc>
              <a:buAutoNum type="arabicPeriod" startAt="1"/>
            </a:pPr>
            <a:r>
              <a:rPr lang="en-US" sz="30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You can view your schedule either by selecting “My Schedule” in the menu or by clicking on the tab at the bottom right when you have a calendar open</a:t>
            </a:r>
          </a:p>
          <a:p>
            <a:pPr algn="l" marL="1295403" indent="-431801" lvl="2">
              <a:lnSpc>
                <a:spcPts val="4200"/>
              </a:lnSpc>
              <a:buAutoNum type="alphaLcPeriod" startAt="1"/>
            </a:pPr>
            <a:r>
              <a:rPr lang="en-US" sz="30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This will include all academic sessions, workshops, individual presentations, and business meetings you are attending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94369" y="528002"/>
            <a:ext cx="10578589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2E3180"/>
                </a:solidFill>
                <a:latin typeface="Nourd Bold"/>
                <a:ea typeface="Nourd Bold"/>
                <a:cs typeface="Nourd Bold"/>
                <a:sym typeface="Nourd Bold"/>
              </a:rPr>
              <a:t>My Schedule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0565661" y="7848746"/>
            <a:ext cx="938394" cy="549433"/>
            <a:chOff x="0" y="0"/>
            <a:chExt cx="1836149" cy="107507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836149" cy="1075072"/>
            </a:xfrm>
            <a:custGeom>
              <a:avLst/>
              <a:gdLst/>
              <a:ahLst/>
              <a:cxnLst/>
              <a:rect r="r" b="b" t="t" l="l"/>
              <a:pathLst>
                <a:path h="1075072" w="1836149">
                  <a:moveTo>
                    <a:pt x="918075" y="0"/>
                  </a:moveTo>
                  <a:cubicBezTo>
                    <a:pt x="411036" y="0"/>
                    <a:pt x="0" y="240663"/>
                    <a:pt x="0" y="537536"/>
                  </a:cubicBezTo>
                  <a:cubicBezTo>
                    <a:pt x="0" y="834409"/>
                    <a:pt x="411036" y="1075072"/>
                    <a:pt x="918075" y="1075072"/>
                  </a:cubicBezTo>
                  <a:cubicBezTo>
                    <a:pt x="1425113" y="1075072"/>
                    <a:pt x="1836149" y="834409"/>
                    <a:pt x="1836149" y="537536"/>
                  </a:cubicBezTo>
                  <a:cubicBezTo>
                    <a:pt x="1836149" y="240663"/>
                    <a:pt x="1425113" y="0"/>
                    <a:pt x="91807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BF63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172139" y="62688"/>
              <a:ext cx="1491871" cy="9115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2205868" y="5614907"/>
            <a:ext cx="1248877" cy="725741"/>
            <a:chOff x="0" y="0"/>
            <a:chExt cx="2151479" cy="125025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151479" cy="1250255"/>
            </a:xfrm>
            <a:custGeom>
              <a:avLst/>
              <a:gdLst/>
              <a:ahLst/>
              <a:cxnLst/>
              <a:rect r="r" b="b" t="t" l="l"/>
              <a:pathLst>
                <a:path h="1250255" w="2151479">
                  <a:moveTo>
                    <a:pt x="1075739" y="0"/>
                  </a:moveTo>
                  <a:cubicBezTo>
                    <a:pt x="481625" y="0"/>
                    <a:pt x="0" y="279879"/>
                    <a:pt x="0" y="625127"/>
                  </a:cubicBezTo>
                  <a:cubicBezTo>
                    <a:pt x="0" y="970376"/>
                    <a:pt x="481625" y="1250255"/>
                    <a:pt x="1075739" y="1250255"/>
                  </a:cubicBezTo>
                  <a:cubicBezTo>
                    <a:pt x="1669854" y="1250255"/>
                    <a:pt x="2151479" y="970376"/>
                    <a:pt x="2151479" y="625127"/>
                  </a:cubicBezTo>
                  <a:cubicBezTo>
                    <a:pt x="2151479" y="279879"/>
                    <a:pt x="1669854" y="0"/>
                    <a:pt x="107573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C291C"/>
              </a:soli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201701" y="79111"/>
              <a:ext cx="1748076" cy="10539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5270545" y="8689340"/>
            <a:ext cx="2471499" cy="1090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C291C"/>
                </a:solidFill>
                <a:latin typeface="Nourd"/>
                <a:ea typeface="Nourd"/>
                <a:cs typeface="Nourd"/>
                <a:sym typeface="Nourd"/>
              </a:rPr>
              <a:t>View of “My Schedule”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299332" y="1849816"/>
            <a:ext cx="3469222" cy="7690521"/>
          </a:xfrm>
          <a:custGeom>
            <a:avLst/>
            <a:gdLst/>
            <a:ahLst/>
            <a:cxnLst/>
            <a:rect r="r" b="b" t="t" l="l"/>
            <a:pathLst>
              <a:path h="7690521" w="3469222">
                <a:moveTo>
                  <a:pt x="0" y="0"/>
                </a:moveTo>
                <a:lnTo>
                  <a:pt x="3469222" y="0"/>
                </a:lnTo>
                <a:lnTo>
                  <a:pt x="3469222" y="7690521"/>
                </a:lnTo>
                <a:lnTo>
                  <a:pt x="0" y="76905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2249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556227" y="1753967"/>
            <a:ext cx="3591463" cy="7786370"/>
          </a:xfrm>
          <a:custGeom>
            <a:avLst/>
            <a:gdLst/>
            <a:ahLst/>
            <a:cxnLst/>
            <a:rect r="r" b="b" t="t" l="l"/>
            <a:pathLst>
              <a:path h="7786370" w="3591463">
                <a:moveTo>
                  <a:pt x="0" y="0"/>
                </a:moveTo>
                <a:lnTo>
                  <a:pt x="3591463" y="0"/>
                </a:lnTo>
                <a:lnTo>
                  <a:pt x="3591463" y="7786370"/>
                </a:lnTo>
                <a:lnTo>
                  <a:pt x="0" y="7786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94369" y="528002"/>
            <a:ext cx="10578589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2E3180"/>
                </a:solidFill>
                <a:latin typeface="Nourd Bold"/>
                <a:ea typeface="Nourd Bold"/>
                <a:cs typeface="Nourd Bold"/>
                <a:sym typeface="Nourd Bold"/>
              </a:rPr>
              <a:t>Need to Register for Events?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58476" y="1754266"/>
            <a:ext cx="7636612" cy="7833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This page is the hub for all ASOR events that either do or do not require registration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Each individual page has information on how/where users can sign up for events</a:t>
            </a:r>
          </a:p>
          <a:p>
            <a:pPr algn="l" marL="1381761" indent="-460587" lvl="2">
              <a:lnSpc>
                <a:spcPts val="4480"/>
              </a:lnSpc>
              <a:buAutoNum type="alphaL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For example, ECS Reception requires signing up </a:t>
            </a:r>
            <a:r>
              <a:rPr lang="en-US" sz="3200">
                <a:solidFill>
                  <a:srgbClr val="FD2D23"/>
                </a:solidFill>
                <a:latin typeface="Nourd"/>
                <a:ea typeface="Nourd"/>
                <a:cs typeface="Nourd"/>
                <a:sym typeface="Nourd"/>
              </a:rPr>
              <a:t>(Just adding it to your schedule DOES NOT register you! </a:t>
            </a:r>
            <a:r>
              <a:rPr lang="en-US" b="true" sz="3200">
                <a:solidFill>
                  <a:srgbClr val="FD2D23"/>
                </a:solidFill>
                <a:latin typeface="Nourd Bold"/>
                <a:ea typeface="Nourd Bold"/>
                <a:cs typeface="Nourd Bold"/>
                <a:sym typeface="Nourd Bold"/>
              </a:rPr>
              <a:t>Please sign up with the forms provided!</a:t>
            </a:r>
            <a:r>
              <a:rPr lang="en-US" sz="3200">
                <a:solidFill>
                  <a:srgbClr val="FD2D23"/>
                </a:solidFill>
                <a:latin typeface="Nourd"/>
                <a:ea typeface="Nourd"/>
                <a:cs typeface="Nourd"/>
                <a:sym typeface="Nourd"/>
              </a:rPr>
              <a:t>)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For events that do not require registration, additional information is also provided here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9299332" y="6902417"/>
            <a:ext cx="3547253" cy="624433"/>
            <a:chOff x="0" y="0"/>
            <a:chExt cx="934256" cy="16446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34256" cy="164460"/>
            </a:xfrm>
            <a:custGeom>
              <a:avLst/>
              <a:gdLst/>
              <a:ahLst/>
              <a:cxnLst/>
              <a:rect r="r" b="b" t="t" l="l"/>
              <a:pathLst>
                <a:path h="164460" w="934256">
                  <a:moveTo>
                    <a:pt x="0" y="0"/>
                  </a:moveTo>
                  <a:lnTo>
                    <a:pt x="934256" y="0"/>
                  </a:lnTo>
                  <a:lnTo>
                    <a:pt x="934256" y="164460"/>
                  </a:lnTo>
                  <a:lnTo>
                    <a:pt x="0" y="16446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FC291C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934256" cy="2025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261706" y="1216666"/>
            <a:ext cx="3622504" cy="7853667"/>
          </a:xfrm>
          <a:custGeom>
            <a:avLst/>
            <a:gdLst/>
            <a:ahLst/>
            <a:cxnLst/>
            <a:rect r="r" b="b" t="t" l="l"/>
            <a:pathLst>
              <a:path h="7853667" w="3622504">
                <a:moveTo>
                  <a:pt x="0" y="0"/>
                </a:moveTo>
                <a:lnTo>
                  <a:pt x="3622504" y="0"/>
                </a:lnTo>
                <a:lnTo>
                  <a:pt x="3622504" y="7853668"/>
                </a:lnTo>
                <a:lnTo>
                  <a:pt x="0" y="78536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478196" y="1206268"/>
            <a:ext cx="3622504" cy="7853667"/>
          </a:xfrm>
          <a:custGeom>
            <a:avLst/>
            <a:gdLst/>
            <a:ahLst/>
            <a:cxnLst/>
            <a:rect r="r" b="b" t="t" l="l"/>
            <a:pathLst>
              <a:path h="7853667" w="3622504">
                <a:moveTo>
                  <a:pt x="0" y="0"/>
                </a:moveTo>
                <a:lnTo>
                  <a:pt x="3622504" y="0"/>
                </a:lnTo>
                <a:lnTo>
                  <a:pt x="3622504" y="7853667"/>
                </a:lnTo>
                <a:lnTo>
                  <a:pt x="0" y="78536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94369" y="528002"/>
            <a:ext cx="10578589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2E3180"/>
                </a:solidFill>
                <a:latin typeface="Nourd Bold"/>
                <a:ea typeface="Nourd Bold"/>
                <a:cs typeface="Nourd Bold"/>
                <a:sym typeface="Nourd Bold"/>
              </a:rPr>
              <a:t>Meet our Sponsors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58476" y="1754266"/>
            <a:ext cx="7636612" cy="6710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This page opens to a screen named “Home”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Here, users can upload photos with sponsors, view recent notifications, and see a list of 2025 Annual Meeting Sponsors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When clicking on a Sponsor, a brief description, link to their site, and a like &amp; commentary section will appear</a:t>
            </a:r>
          </a:p>
          <a:p>
            <a:pPr algn="l" marL="1381761" indent="-460587" lvl="2">
              <a:lnSpc>
                <a:spcPts val="4480"/>
              </a:lnSpc>
              <a:buAutoNum type="alphaL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Likes and comments are public to all attendees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9361975" y="6330193"/>
            <a:ext cx="3437794" cy="2081003"/>
            <a:chOff x="0" y="0"/>
            <a:chExt cx="905427" cy="54808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05427" cy="548083"/>
            </a:xfrm>
            <a:custGeom>
              <a:avLst/>
              <a:gdLst/>
              <a:ahLst/>
              <a:cxnLst/>
              <a:rect r="r" b="b" t="t" l="l"/>
              <a:pathLst>
                <a:path h="548083" w="905427">
                  <a:moveTo>
                    <a:pt x="0" y="0"/>
                  </a:moveTo>
                  <a:lnTo>
                    <a:pt x="905427" y="0"/>
                  </a:lnTo>
                  <a:lnTo>
                    <a:pt x="905427" y="548083"/>
                  </a:lnTo>
                  <a:lnTo>
                    <a:pt x="0" y="5480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FC291C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905427" cy="5861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3506771" y="6495779"/>
            <a:ext cx="875791" cy="520392"/>
            <a:chOff x="0" y="0"/>
            <a:chExt cx="230661" cy="13705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30661" cy="137058"/>
            </a:xfrm>
            <a:custGeom>
              <a:avLst/>
              <a:gdLst/>
              <a:ahLst/>
              <a:cxnLst/>
              <a:rect r="r" b="b" t="t" l="l"/>
              <a:pathLst>
                <a:path h="137058" w="230661">
                  <a:moveTo>
                    <a:pt x="0" y="0"/>
                  </a:moveTo>
                  <a:lnTo>
                    <a:pt x="230661" y="0"/>
                  </a:lnTo>
                  <a:lnTo>
                    <a:pt x="230661" y="137058"/>
                  </a:lnTo>
                  <a:lnTo>
                    <a:pt x="0" y="1370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FC291C"/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230661" cy="1751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3376795" y="8217120"/>
            <a:ext cx="2111274" cy="559407"/>
            <a:chOff x="0" y="0"/>
            <a:chExt cx="556056" cy="14733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56056" cy="147334"/>
            </a:xfrm>
            <a:custGeom>
              <a:avLst/>
              <a:gdLst/>
              <a:ahLst/>
              <a:cxnLst/>
              <a:rect r="r" b="b" t="t" l="l"/>
              <a:pathLst>
                <a:path h="147334" w="556056">
                  <a:moveTo>
                    <a:pt x="0" y="0"/>
                  </a:moveTo>
                  <a:lnTo>
                    <a:pt x="556056" y="0"/>
                  </a:lnTo>
                  <a:lnTo>
                    <a:pt x="556056" y="147334"/>
                  </a:lnTo>
                  <a:lnTo>
                    <a:pt x="0" y="14733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FC291C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556056" cy="1854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036848" y="1028700"/>
            <a:ext cx="3723905" cy="8073508"/>
          </a:xfrm>
          <a:custGeom>
            <a:avLst/>
            <a:gdLst/>
            <a:ahLst/>
            <a:cxnLst/>
            <a:rect r="r" b="b" t="t" l="l"/>
            <a:pathLst>
              <a:path h="8073508" w="3723905">
                <a:moveTo>
                  <a:pt x="0" y="0"/>
                </a:moveTo>
                <a:lnTo>
                  <a:pt x="3723905" y="0"/>
                </a:lnTo>
                <a:lnTo>
                  <a:pt x="3723905" y="8073508"/>
                </a:lnTo>
                <a:lnTo>
                  <a:pt x="0" y="80735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798978" y="1028700"/>
            <a:ext cx="3723905" cy="8073508"/>
          </a:xfrm>
          <a:custGeom>
            <a:avLst/>
            <a:gdLst/>
            <a:ahLst/>
            <a:cxnLst/>
            <a:rect r="r" b="b" t="t" l="l"/>
            <a:pathLst>
              <a:path h="8073508" w="3723905">
                <a:moveTo>
                  <a:pt x="0" y="0"/>
                </a:moveTo>
                <a:lnTo>
                  <a:pt x="3723906" y="0"/>
                </a:lnTo>
                <a:lnTo>
                  <a:pt x="3723906" y="8073508"/>
                </a:lnTo>
                <a:lnTo>
                  <a:pt x="0" y="80735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94369" y="528002"/>
            <a:ext cx="10578589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2E3180"/>
                </a:solidFill>
                <a:latin typeface="Nourd Bold"/>
                <a:ea typeface="Nourd Bold"/>
                <a:cs typeface="Nourd Bold"/>
                <a:sym typeface="Nourd Bold"/>
              </a:rPr>
              <a:t>Meet our Exhibitors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58476" y="1754266"/>
            <a:ext cx="7636612" cy="2776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This page contains a list of all exhibitors at the 2025 Annual Meeting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Click on an organization to read more about them!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9036848" y="2363641"/>
            <a:ext cx="3723905" cy="624433"/>
            <a:chOff x="0" y="0"/>
            <a:chExt cx="980782" cy="16446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80782" cy="164460"/>
            </a:xfrm>
            <a:custGeom>
              <a:avLst/>
              <a:gdLst/>
              <a:ahLst/>
              <a:cxnLst/>
              <a:rect r="r" b="b" t="t" l="l"/>
              <a:pathLst>
                <a:path h="164460" w="980782">
                  <a:moveTo>
                    <a:pt x="0" y="0"/>
                  </a:moveTo>
                  <a:lnTo>
                    <a:pt x="980782" y="0"/>
                  </a:lnTo>
                  <a:lnTo>
                    <a:pt x="980782" y="164460"/>
                  </a:lnTo>
                  <a:lnTo>
                    <a:pt x="0" y="16446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FC291C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980782" cy="2025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213263" y="875501"/>
            <a:ext cx="4087772" cy="8862377"/>
          </a:xfrm>
          <a:custGeom>
            <a:avLst/>
            <a:gdLst/>
            <a:ahLst/>
            <a:cxnLst/>
            <a:rect r="r" b="b" t="t" l="l"/>
            <a:pathLst>
              <a:path h="8862377" w="4087772">
                <a:moveTo>
                  <a:pt x="0" y="0"/>
                </a:moveTo>
                <a:lnTo>
                  <a:pt x="4087771" y="0"/>
                </a:lnTo>
                <a:lnTo>
                  <a:pt x="4087771" y="8862378"/>
                </a:lnTo>
                <a:lnTo>
                  <a:pt x="0" y="88623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94369" y="528002"/>
            <a:ext cx="10578589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2E3180"/>
                </a:solidFill>
                <a:latin typeface="Nourd Bold"/>
                <a:ea typeface="Nourd Bold"/>
                <a:cs typeface="Nourd Bold"/>
                <a:sym typeface="Nourd Bold"/>
              </a:rPr>
              <a:t>Visit our Annual Meeting Page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58476" y="1754266"/>
            <a:ext cx="7636612" cy="1652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This will redirect the suer to ASOR’s landing page for the Annual Meeting website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377707" y="925383"/>
            <a:ext cx="3891213" cy="8436235"/>
          </a:xfrm>
          <a:custGeom>
            <a:avLst/>
            <a:gdLst/>
            <a:ahLst/>
            <a:cxnLst/>
            <a:rect r="r" b="b" t="t" l="l"/>
            <a:pathLst>
              <a:path h="8436235" w="3891213">
                <a:moveTo>
                  <a:pt x="0" y="0"/>
                </a:moveTo>
                <a:lnTo>
                  <a:pt x="3891213" y="0"/>
                </a:lnTo>
                <a:lnTo>
                  <a:pt x="3891213" y="8436234"/>
                </a:lnTo>
                <a:lnTo>
                  <a:pt x="0" y="84362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862670" y="925383"/>
            <a:ext cx="3891213" cy="8436235"/>
          </a:xfrm>
          <a:custGeom>
            <a:avLst/>
            <a:gdLst/>
            <a:ahLst/>
            <a:cxnLst/>
            <a:rect r="r" b="b" t="t" l="l"/>
            <a:pathLst>
              <a:path h="8436235" w="3891213">
                <a:moveTo>
                  <a:pt x="0" y="0"/>
                </a:moveTo>
                <a:lnTo>
                  <a:pt x="3891213" y="0"/>
                </a:lnTo>
                <a:lnTo>
                  <a:pt x="3891213" y="8436234"/>
                </a:lnTo>
                <a:lnTo>
                  <a:pt x="0" y="84362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94369" y="528002"/>
            <a:ext cx="10578589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2E3180"/>
                </a:solidFill>
                <a:latin typeface="Nourd Bold"/>
                <a:ea typeface="Nourd Bold"/>
                <a:cs typeface="Nourd Bold"/>
                <a:sym typeface="Nourd Bold"/>
              </a:rPr>
              <a:t>Getting to Know Boston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58476" y="1754266"/>
            <a:ext cx="7636612" cy="3900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Here is various hotel, travel, and health information as well as a activity suggestions to help users learn more about the city of Boston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Click on any of the tabs to pull up information about events, booking hotels, or travel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9377707" y="6160360"/>
            <a:ext cx="3891213" cy="627860"/>
            <a:chOff x="0" y="0"/>
            <a:chExt cx="1024846" cy="16536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24846" cy="165362"/>
            </a:xfrm>
            <a:custGeom>
              <a:avLst/>
              <a:gdLst/>
              <a:ahLst/>
              <a:cxnLst/>
              <a:rect r="r" b="b" t="t" l="l"/>
              <a:pathLst>
                <a:path h="165362" w="1024846">
                  <a:moveTo>
                    <a:pt x="0" y="0"/>
                  </a:moveTo>
                  <a:lnTo>
                    <a:pt x="1024846" y="0"/>
                  </a:lnTo>
                  <a:lnTo>
                    <a:pt x="1024846" y="165362"/>
                  </a:lnTo>
                  <a:lnTo>
                    <a:pt x="0" y="1653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FC291C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024846" cy="2034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428912" y="4284028"/>
            <a:ext cx="13430176" cy="1557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2E3180"/>
                </a:solidFill>
                <a:latin typeface="Nourd Bold"/>
                <a:ea typeface="Nourd Bold"/>
                <a:cs typeface="Nourd Bold"/>
                <a:sym typeface="Nourd Bold"/>
              </a:rPr>
              <a:t>Downloading the App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072958" y="661732"/>
            <a:ext cx="4134431" cy="8963536"/>
          </a:xfrm>
          <a:custGeom>
            <a:avLst/>
            <a:gdLst/>
            <a:ahLst/>
            <a:cxnLst/>
            <a:rect r="r" b="b" t="t" l="l"/>
            <a:pathLst>
              <a:path h="8963536" w="4134431">
                <a:moveTo>
                  <a:pt x="0" y="0"/>
                </a:moveTo>
                <a:lnTo>
                  <a:pt x="4134431" y="0"/>
                </a:lnTo>
                <a:lnTo>
                  <a:pt x="4134431" y="8963536"/>
                </a:lnTo>
                <a:lnTo>
                  <a:pt x="0" y="89635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94369" y="528002"/>
            <a:ext cx="10578589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2E3180"/>
                </a:solidFill>
                <a:latin typeface="Nourd Bold"/>
                <a:ea typeface="Nourd Bold"/>
                <a:cs typeface="Nourd Bold"/>
                <a:sym typeface="Nourd Bold"/>
              </a:rPr>
              <a:t>Individual Presentations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58476" y="1754266"/>
            <a:ext cx="7636612" cy="7272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This page contains a list of all presentations at the 2025 Annual Meeting</a:t>
            </a:r>
          </a:p>
          <a:p>
            <a:pPr algn="l" marL="1381761" indent="-460587" lvl="2">
              <a:lnSpc>
                <a:spcPts val="4480"/>
              </a:lnSpc>
              <a:buAutoNum type="alphaL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Workshop presentations can be found under that tab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For a more organized list, please view the presentations in the “Academic Schedule”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View the information in the individual presentations by clicking on it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Add presentations and view information in the same fashion as “Academic Schedule”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795852" y="935063"/>
            <a:ext cx="3882283" cy="8416873"/>
          </a:xfrm>
          <a:custGeom>
            <a:avLst/>
            <a:gdLst/>
            <a:ahLst/>
            <a:cxnLst/>
            <a:rect r="r" b="b" t="t" l="l"/>
            <a:pathLst>
              <a:path h="8416873" w="3882283">
                <a:moveTo>
                  <a:pt x="0" y="0"/>
                </a:moveTo>
                <a:lnTo>
                  <a:pt x="3882283" y="0"/>
                </a:lnTo>
                <a:lnTo>
                  <a:pt x="3882283" y="8416874"/>
                </a:lnTo>
                <a:lnTo>
                  <a:pt x="0" y="84168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478235" y="935063"/>
            <a:ext cx="3882283" cy="8416873"/>
          </a:xfrm>
          <a:custGeom>
            <a:avLst/>
            <a:gdLst/>
            <a:ahLst/>
            <a:cxnLst/>
            <a:rect r="r" b="b" t="t" l="l"/>
            <a:pathLst>
              <a:path h="8416873" w="3882283">
                <a:moveTo>
                  <a:pt x="0" y="0"/>
                </a:moveTo>
                <a:lnTo>
                  <a:pt x="3882283" y="0"/>
                </a:lnTo>
                <a:lnTo>
                  <a:pt x="3882283" y="8416874"/>
                </a:lnTo>
                <a:lnTo>
                  <a:pt x="0" y="8416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94369" y="528002"/>
            <a:ext cx="10578589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2E3180"/>
                </a:solidFill>
                <a:latin typeface="Nourd Bold"/>
                <a:ea typeface="Nourd Bold"/>
                <a:cs typeface="Nourd Bold"/>
                <a:sym typeface="Nourd Bold"/>
              </a:rPr>
              <a:t>Speakers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58476" y="1754266"/>
            <a:ext cx="7636612" cy="3900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This lists every presenter, author, and co-author of a presentation at the 2025 Annual meeting (affiliation is also listed)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View which presentations the speakers are participating in by clicking on their name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538056" y="2374607"/>
            <a:ext cx="2932147" cy="6356958"/>
          </a:xfrm>
          <a:custGeom>
            <a:avLst/>
            <a:gdLst/>
            <a:ahLst/>
            <a:cxnLst/>
            <a:rect r="r" b="b" t="t" l="l"/>
            <a:pathLst>
              <a:path h="6356958" w="2932147">
                <a:moveTo>
                  <a:pt x="0" y="0"/>
                </a:moveTo>
                <a:lnTo>
                  <a:pt x="2932147" y="0"/>
                </a:lnTo>
                <a:lnTo>
                  <a:pt x="293214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941523" y="2374607"/>
            <a:ext cx="2932147" cy="6356958"/>
          </a:xfrm>
          <a:custGeom>
            <a:avLst/>
            <a:gdLst/>
            <a:ahLst/>
            <a:cxnLst/>
            <a:rect r="r" b="b" t="t" l="l"/>
            <a:pathLst>
              <a:path h="6356958" w="2932147">
                <a:moveTo>
                  <a:pt x="0" y="0"/>
                </a:moveTo>
                <a:lnTo>
                  <a:pt x="2932147" y="0"/>
                </a:lnTo>
                <a:lnTo>
                  <a:pt x="293214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207897" y="2374607"/>
            <a:ext cx="2932147" cy="6356958"/>
          </a:xfrm>
          <a:custGeom>
            <a:avLst/>
            <a:gdLst/>
            <a:ahLst/>
            <a:cxnLst/>
            <a:rect r="r" b="b" t="t" l="l"/>
            <a:pathLst>
              <a:path h="6356958" w="2932147">
                <a:moveTo>
                  <a:pt x="0" y="0"/>
                </a:moveTo>
                <a:lnTo>
                  <a:pt x="2932147" y="0"/>
                </a:lnTo>
                <a:lnTo>
                  <a:pt x="293214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94369" y="528002"/>
            <a:ext cx="12913228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2E3180"/>
                </a:solidFill>
                <a:latin typeface="Nourd Bold"/>
                <a:ea typeface="Nourd Bold"/>
                <a:cs typeface="Nourd Bold"/>
                <a:sym typeface="Nourd Bold"/>
              </a:rPr>
              <a:t>Sustainability at the Annual Meeting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58476" y="1754266"/>
            <a:ext cx="7636612" cy="4462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Click here to read about efforts made by the Hilton Boston Park Plaza and the Annual Meeting to go green</a:t>
            </a:r>
          </a:p>
          <a:p>
            <a:pPr algn="l" marL="1381761" indent="-460587" lvl="2">
              <a:lnSpc>
                <a:spcPts val="4480"/>
              </a:lnSpc>
              <a:buAutoNum type="alphaL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There are also eco-friendly ways for all users to help the planet at the Annual Meeting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A PDF of all the information listed can be found at the bottom on the page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1941523" y="8042267"/>
            <a:ext cx="2932147" cy="482063"/>
            <a:chOff x="0" y="0"/>
            <a:chExt cx="772253" cy="12696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72253" cy="126963"/>
            </a:xfrm>
            <a:custGeom>
              <a:avLst/>
              <a:gdLst/>
              <a:ahLst/>
              <a:cxnLst/>
              <a:rect r="r" b="b" t="t" l="l"/>
              <a:pathLst>
                <a:path h="126963" w="772253">
                  <a:moveTo>
                    <a:pt x="0" y="0"/>
                  </a:moveTo>
                  <a:lnTo>
                    <a:pt x="772253" y="0"/>
                  </a:lnTo>
                  <a:lnTo>
                    <a:pt x="772253" y="126963"/>
                  </a:lnTo>
                  <a:lnTo>
                    <a:pt x="0" y="1269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FC291C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772253" cy="1650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643793" y="1964993"/>
            <a:ext cx="11259052" cy="6357014"/>
            <a:chOff x="0" y="0"/>
            <a:chExt cx="15012069" cy="847601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39444" cy="8471224"/>
            </a:xfrm>
            <a:custGeom>
              <a:avLst/>
              <a:gdLst/>
              <a:ahLst/>
              <a:cxnLst/>
              <a:rect r="r" b="b" t="t" l="l"/>
              <a:pathLst>
                <a:path h="8471224" w="3439444">
                  <a:moveTo>
                    <a:pt x="0" y="0"/>
                  </a:moveTo>
                  <a:lnTo>
                    <a:pt x="3439444" y="0"/>
                  </a:lnTo>
                  <a:lnTo>
                    <a:pt x="3439444" y="8471224"/>
                  </a:lnTo>
                  <a:lnTo>
                    <a:pt x="0" y="84712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818741" y="42856"/>
              <a:ext cx="3479403" cy="8428368"/>
            </a:xfrm>
            <a:custGeom>
              <a:avLst/>
              <a:gdLst/>
              <a:ahLst/>
              <a:cxnLst/>
              <a:rect r="r" b="b" t="t" l="l"/>
              <a:pathLst>
                <a:path h="8428368" w="3479403">
                  <a:moveTo>
                    <a:pt x="0" y="0"/>
                  </a:moveTo>
                  <a:lnTo>
                    <a:pt x="3479403" y="0"/>
                  </a:lnTo>
                  <a:lnTo>
                    <a:pt x="3479403" y="8428368"/>
                  </a:lnTo>
                  <a:lnTo>
                    <a:pt x="0" y="84283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7679144" y="21428"/>
              <a:ext cx="3501014" cy="8428368"/>
            </a:xfrm>
            <a:custGeom>
              <a:avLst/>
              <a:gdLst/>
              <a:ahLst/>
              <a:cxnLst/>
              <a:rect r="r" b="b" t="t" l="l"/>
              <a:pathLst>
                <a:path h="8428368" w="3501014">
                  <a:moveTo>
                    <a:pt x="0" y="0"/>
                  </a:moveTo>
                  <a:lnTo>
                    <a:pt x="3501015" y="0"/>
                  </a:lnTo>
                  <a:lnTo>
                    <a:pt x="3501015" y="8428368"/>
                  </a:lnTo>
                  <a:lnTo>
                    <a:pt x="0" y="84283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1561159" y="42856"/>
              <a:ext cx="3450910" cy="8433162"/>
            </a:xfrm>
            <a:custGeom>
              <a:avLst/>
              <a:gdLst/>
              <a:ahLst/>
              <a:cxnLst/>
              <a:rect r="r" b="b" t="t" l="l"/>
              <a:pathLst>
                <a:path h="8433162" w="3450910">
                  <a:moveTo>
                    <a:pt x="0" y="0"/>
                  </a:moveTo>
                  <a:lnTo>
                    <a:pt x="3450910" y="0"/>
                  </a:lnTo>
                  <a:lnTo>
                    <a:pt x="3450910" y="8433162"/>
                  </a:lnTo>
                  <a:lnTo>
                    <a:pt x="0" y="8433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494369" y="528002"/>
            <a:ext cx="12913228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2E3180"/>
                </a:solidFill>
                <a:latin typeface="Nourd Bold"/>
                <a:ea typeface="Nourd Bold"/>
                <a:cs typeface="Nourd Bold"/>
                <a:sym typeface="Nourd Bold"/>
              </a:rPr>
              <a:t>Photo Album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58476" y="1754266"/>
            <a:ext cx="5793476" cy="7272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Upload photos you took at the Annual Meeting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To upload, click “Add Photos”</a:t>
            </a:r>
          </a:p>
          <a:p>
            <a:pPr algn="l" marL="1381761" indent="-460587" lvl="2">
              <a:lnSpc>
                <a:spcPts val="4480"/>
              </a:lnSpc>
              <a:buAutoNum type="alphaL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Take a photo</a:t>
            </a:r>
          </a:p>
          <a:p>
            <a:pPr algn="l" marL="1381761" indent="-460587" lvl="2">
              <a:lnSpc>
                <a:spcPts val="4480"/>
              </a:lnSpc>
              <a:buAutoNum type="alphaL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Choose from gallery → upload a pre-taken photo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Please caption your photo with your name and the event in the photo</a:t>
            </a:r>
          </a:p>
          <a:p>
            <a:pPr algn="l" marL="1381761" indent="-460587" lvl="2">
              <a:lnSpc>
                <a:spcPts val="4480"/>
              </a:lnSpc>
              <a:buAutoNum type="alphaL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Ex: Lucia Kustra, Sust. PDF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407144" y="2044659"/>
            <a:ext cx="2858681" cy="6197683"/>
          </a:xfrm>
          <a:custGeom>
            <a:avLst/>
            <a:gdLst/>
            <a:ahLst/>
            <a:cxnLst/>
            <a:rect r="r" b="b" t="t" l="l"/>
            <a:pathLst>
              <a:path h="6197683" w="2858681">
                <a:moveTo>
                  <a:pt x="0" y="0"/>
                </a:moveTo>
                <a:lnTo>
                  <a:pt x="2858681" y="0"/>
                </a:lnTo>
                <a:lnTo>
                  <a:pt x="2858681" y="6197682"/>
                </a:lnTo>
                <a:lnTo>
                  <a:pt x="0" y="6197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667953" y="2044659"/>
            <a:ext cx="2961065" cy="6419653"/>
          </a:xfrm>
          <a:custGeom>
            <a:avLst/>
            <a:gdLst/>
            <a:ahLst/>
            <a:cxnLst/>
            <a:rect r="r" b="b" t="t" l="l"/>
            <a:pathLst>
              <a:path h="6419653" w="2961065">
                <a:moveTo>
                  <a:pt x="0" y="0"/>
                </a:moveTo>
                <a:lnTo>
                  <a:pt x="2961065" y="0"/>
                </a:lnTo>
                <a:lnTo>
                  <a:pt x="2961065" y="6419652"/>
                </a:lnTo>
                <a:lnTo>
                  <a:pt x="0" y="64196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31146" y="2044659"/>
            <a:ext cx="2961065" cy="6419653"/>
          </a:xfrm>
          <a:custGeom>
            <a:avLst/>
            <a:gdLst/>
            <a:ahLst/>
            <a:cxnLst/>
            <a:rect r="r" b="b" t="t" l="l"/>
            <a:pathLst>
              <a:path h="6419653" w="2961065">
                <a:moveTo>
                  <a:pt x="0" y="0"/>
                </a:moveTo>
                <a:lnTo>
                  <a:pt x="2961064" y="0"/>
                </a:lnTo>
                <a:lnTo>
                  <a:pt x="2961064" y="6419652"/>
                </a:lnTo>
                <a:lnTo>
                  <a:pt x="0" y="64196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94369" y="528002"/>
            <a:ext cx="12913228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2E3180"/>
                </a:solidFill>
                <a:latin typeface="Nourd Bold"/>
                <a:ea typeface="Nourd Bold"/>
                <a:cs typeface="Nourd Bold"/>
                <a:sym typeface="Nourd Bold"/>
              </a:rPr>
              <a:t>Hotel Maps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58476" y="1754266"/>
            <a:ext cx="7636612" cy="6710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The three floors of the Hilton Boston Park Plaza are uploaded here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Clicking on a location will pull up all the sessions and presentations at that location</a:t>
            </a:r>
          </a:p>
          <a:p>
            <a:pPr algn="l" marL="1381761" indent="-460587" lvl="2">
              <a:lnSpc>
                <a:spcPts val="4480"/>
              </a:lnSpc>
              <a:buAutoNum type="alphaL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Click on the arrow on the right/left to switch between maps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Maps are also accessible within sessions and presentations</a:t>
            </a:r>
          </a:p>
          <a:p>
            <a:pPr algn="l" marL="1381761" indent="-460587" lvl="2">
              <a:lnSpc>
                <a:spcPts val="4480"/>
              </a:lnSpc>
              <a:buAutoNum type="alphaL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Click on the map to see a zoomed-in view to assist in navigating the hotel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9283574" y="5384318"/>
            <a:ext cx="834859" cy="419768"/>
            <a:chOff x="0" y="0"/>
            <a:chExt cx="219881" cy="11055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19881" cy="110556"/>
            </a:xfrm>
            <a:custGeom>
              <a:avLst/>
              <a:gdLst/>
              <a:ahLst/>
              <a:cxnLst/>
              <a:rect r="r" b="b" t="t" l="l"/>
              <a:pathLst>
                <a:path h="110556" w="219881">
                  <a:moveTo>
                    <a:pt x="0" y="0"/>
                  </a:moveTo>
                  <a:lnTo>
                    <a:pt x="219881" y="0"/>
                  </a:lnTo>
                  <a:lnTo>
                    <a:pt x="219881" y="110556"/>
                  </a:lnTo>
                  <a:lnTo>
                    <a:pt x="0" y="1105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FC291C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219881" cy="1486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889879" y="2733413"/>
            <a:ext cx="378024" cy="419768"/>
            <a:chOff x="0" y="0"/>
            <a:chExt cx="99562" cy="11055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99562" cy="110556"/>
            </a:xfrm>
            <a:custGeom>
              <a:avLst/>
              <a:gdLst/>
              <a:ahLst/>
              <a:cxnLst/>
              <a:rect r="r" b="b" t="t" l="l"/>
              <a:pathLst>
                <a:path h="110556" w="99562">
                  <a:moveTo>
                    <a:pt x="0" y="0"/>
                  </a:moveTo>
                  <a:lnTo>
                    <a:pt x="99562" y="0"/>
                  </a:lnTo>
                  <a:lnTo>
                    <a:pt x="99562" y="110556"/>
                  </a:lnTo>
                  <a:lnTo>
                    <a:pt x="0" y="1105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FC291C"/>
              </a:soli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99562" cy="1486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3119910" y="3783019"/>
            <a:ext cx="1029549" cy="333282"/>
            <a:chOff x="0" y="0"/>
            <a:chExt cx="271157" cy="8777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71157" cy="87778"/>
            </a:xfrm>
            <a:custGeom>
              <a:avLst/>
              <a:gdLst/>
              <a:ahLst/>
              <a:cxnLst/>
              <a:rect r="r" b="b" t="t" l="l"/>
              <a:pathLst>
                <a:path h="87778" w="271157">
                  <a:moveTo>
                    <a:pt x="0" y="0"/>
                  </a:moveTo>
                  <a:lnTo>
                    <a:pt x="271157" y="0"/>
                  </a:lnTo>
                  <a:lnTo>
                    <a:pt x="271157" y="87778"/>
                  </a:lnTo>
                  <a:lnTo>
                    <a:pt x="0" y="877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C291C"/>
              </a:soli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271157" cy="1258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5029068" y="4311570"/>
            <a:ext cx="2963143" cy="764699"/>
            <a:chOff x="0" y="0"/>
            <a:chExt cx="780416" cy="20140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780416" cy="201402"/>
            </a:xfrm>
            <a:custGeom>
              <a:avLst/>
              <a:gdLst/>
              <a:ahLst/>
              <a:cxnLst/>
              <a:rect r="r" b="b" t="t" l="l"/>
              <a:pathLst>
                <a:path h="201402" w="780416">
                  <a:moveTo>
                    <a:pt x="0" y="0"/>
                  </a:moveTo>
                  <a:lnTo>
                    <a:pt x="780416" y="0"/>
                  </a:lnTo>
                  <a:lnTo>
                    <a:pt x="780416" y="201402"/>
                  </a:lnTo>
                  <a:lnTo>
                    <a:pt x="0" y="20140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FC291C"/>
              </a:solidFill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780416" cy="2395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408995" y="632777"/>
            <a:ext cx="3941652" cy="8545587"/>
          </a:xfrm>
          <a:custGeom>
            <a:avLst/>
            <a:gdLst/>
            <a:ahLst/>
            <a:cxnLst/>
            <a:rect r="r" b="b" t="t" l="l"/>
            <a:pathLst>
              <a:path h="8545587" w="3941652">
                <a:moveTo>
                  <a:pt x="0" y="0"/>
                </a:moveTo>
                <a:lnTo>
                  <a:pt x="3941652" y="0"/>
                </a:lnTo>
                <a:lnTo>
                  <a:pt x="3941652" y="8545588"/>
                </a:lnTo>
                <a:lnTo>
                  <a:pt x="0" y="8545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94369" y="528002"/>
            <a:ext cx="12913228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2E3180"/>
                </a:solidFill>
                <a:latin typeface="Nourd Bold"/>
                <a:ea typeface="Nourd Bold"/>
                <a:cs typeface="Nourd Bold"/>
                <a:sym typeface="Nourd Bold"/>
              </a:rPr>
              <a:t>Code of Conduct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58476" y="1754266"/>
            <a:ext cx="7636612" cy="2214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This page contains a link to ASOR’s Code of Conduct for all events, members, attendees, and employees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Click on the link to read further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144000" y="1155242"/>
            <a:ext cx="3737536" cy="8103058"/>
          </a:xfrm>
          <a:custGeom>
            <a:avLst/>
            <a:gdLst/>
            <a:ahLst/>
            <a:cxnLst/>
            <a:rect r="r" b="b" t="t" l="l"/>
            <a:pathLst>
              <a:path h="8103058" w="3737536">
                <a:moveTo>
                  <a:pt x="0" y="0"/>
                </a:moveTo>
                <a:lnTo>
                  <a:pt x="3737536" y="0"/>
                </a:lnTo>
                <a:lnTo>
                  <a:pt x="3737536" y="8103058"/>
                </a:lnTo>
                <a:lnTo>
                  <a:pt x="0" y="81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817965" y="1155242"/>
            <a:ext cx="3770182" cy="8103058"/>
          </a:xfrm>
          <a:custGeom>
            <a:avLst/>
            <a:gdLst/>
            <a:ahLst/>
            <a:cxnLst/>
            <a:rect r="r" b="b" t="t" l="l"/>
            <a:pathLst>
              <a:path h="8103058" w="3770182">
                <a:moveTo>
                  <a:pt x="0" y="0"/>
                </a:moveTo>
                <a:lnTo>
                  <a:pt x="3770182" y="0"/>
                </a:lnTo>
                <a:lnTo>
                  <a:pt x="3770182" y="8103058"/>
                </a:lnTo>
                <a:lnTo>
                  <a:pt x="0" y="81030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22" t="0" r="-3179" b="-113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086149" y="5206771"/>
            <a:ext cx="1860952" cy="399987"/>
            <a:chOff x="0" y="0"/>
            <a:chExt cx="490127" cy="10534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90127" cy="105346"/>
            </a:xfrm>
            <a:custGeom>
              <a:avLst/>
              <a:gdLst/>
              <a:ahLst/>
              <a:cxnLst/>
              <a:rect r="r" b="b" t="t" l="l"/>
              <a:pathLst>
                <a:path h="105346" w="490127">
                  <a:moveTo>
                    <a:pt x="286927" y="0"/>
                  </a:moveTo>
                  <a:cubicBezTo>
                    <a:pt x="399151" y="0"/>
                    <a:pt x="490127" y="23583"/>
                    <a:pt x="490127" y="52673"/>
                  </a:cubicBezTo>
                  <a:cubicBezTo>
                    <a:pt x="490127" y="81764"/>
                    <a:pt x="399151" y="105346"/>
                    <a:pt x="286927" y="105346"/>
                  </a:cubicBezTo>
                  <a:lnTo>
                    <a:pt x="203200" y="105346"/>
                  </a:lnTo>
                  <a:cubicBezTo>
                    <a:pt x="90976" y="105346"/>
                    <a:pt x="0" y="81764"/>
                    <a:pt x="0" y="52673"/>
                  </a:cubicBezTo>
                  <a:cubicBezTo>
                    <a:pt x="0" y="2358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FC291C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490127" cy="1434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494369" y="528002"/>
            <a:ext cx="12913228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2E3180"/>
                </a:solidFill>
                <a:latin typeface="Nourd Bold"/>
                <a:ea typeface="Nourd Bold"/>
                <a:cs typeface="Nourd Bold"/>
                <a:sym typeface="Nourd Bold"/>
              </a:rPr>
              <a:t>Connect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58476" y="1754266"/>
            <a:ext cx="7636612" cy="6148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This page allows users to connect to other registered members on the Guidebook app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If you have not downloaded the Guidebook app before you will be asked to appear publicly, click on the blue button that says “Appear publicly” and select that option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Click on “Add” to connect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Search for attendees in the search box above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53892" y="1066911"/>
            <a:ext cx="3778278" cy="8191389"/>
          </a:xfrm>
          <a:custGeom>
            <a:avLst/>
            <a:gdLst/>
            <a:ahLst/>
            <a:cxnLst/>
            <a:rect r="r" b="b" t="t" l="l"/>
            <a:pathLst>
              <a:path h="8191389" w="3778278">
                <a:moveTo>
                  <a:pt x="0" y="0"/>
                </a:moveTo>
                <a:lnTo>
                  <a:pt x="3778278" y="0"/>
                </a:lnTo>
                <a:lnTo>
                  <a:pt x="3778278" y="8191389"/>
                </a:lnTo>
                <a:lnTo>
                  <a:pt x="0" y="8191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481022" y="1028700"/>
            <a:ext cx="3778278" cy="8191389"/>
          </a:xfrm>
          <a:custGeom>
            <a:avLst/>
            <a:gdLst/>
            <a:ahLst/>
            <a:cxnLst/>
            <a:rect r="r" b="b" t="t" l="l"/>
            <a:pathLst>
              <a:path h="8191389" w="3778278">
                <a:moveTo>
                  <a:pt x="0" y="0"/>
                </a:moveTo>
                <a:lnTo>
                  <a:pt x="3778278" y="0"/>
                </a:lnTo>
                <a:lnTo>
                  <a:pt x="3778278" y="8191389"/>
                </a:lnTo>
                <a:lnTo>
                  <a:pt x="0" y="81913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94369" y="528002"/>
            <a:ext cx="12913228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2E3180"/>
                </a:solidFill>
                <a:latin typeface="Nourd Bold"/>
                <a:ea typeface="Nourd Bold"/>
                <a:cs typeface="Nourd Bold"/>
                <a:sym typeface="Nourd Bold"/>
              </a:rPr>
              <a:t>Notes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58476" y="1754266"/>
            <a:ext cx="7636612" cy="2214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This page allows users to take notes digitally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Click on (+) Create note and start typing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8653892" y="1965099"/>
            <a:ext cx="3778278" cy="686372"/>
            <a:chOff x="0" y="0"/>
            <a:chExt cx="995102" cy="18077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95102" cy="180773"/>
            </a:xfrm>
            <a:custGeom>
              <a:avLst/>
              <a:gdLst/>
              <a:ahLst/>
              <a:cxnLst/>
              <a:rect r="r" b="b" t="t" l="l"/>
              <a:pathLst>
                <a:path h="180773" w="995102">
                  <a:moveTo>
                    <a:pt x="0" y="0"/>
                  </a:moveTo>
                  <a:lnTo>
                    <a:pt x="995102" y="0"/>
                  </a:lnTo>
                  <a:lnTo>
                    <a:pt x="995102" y="180773"/>
                  </a:lnTo>
                  <a:lnTo>
                    <a:pt x="0" y="18077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FC291C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995102" cy="2188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651745" y="8314386"/>
            <a:ext cx="1851069" cy="725741"/>
            <a:chOff x="0" y="0"/>
            <a:chExt cx="3188892" cy="125025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188892" cy="1250255"/>
            </a:xfrm>
            <a:custGeom>
              <a:avLst/>
              <a:gdLst/>
              <a:ahLst/>
              <a:cxnLst/>
              <a:rect r="r" b="b" t="t" l="l"/>
              <a:pathLst>
                <a:path h="1250255" w="3188892">
                  <a:moveTo>
                    <a:pt x="1594446" y="0"/>
                  </a:moveTo>
                  <a:cubicBezTo>
                    <a:pt x="713858" y="0"/>
                    <a:pt x="0" y="279879"/>
                    <a:pt x="0" y="625127"/>
                  </a:cubicBezTo>
                  <a:cubicBezTo>
                    <a:pt x="0" y="970376"/>
                    <a:pt x="713858" y="1250255"/>
                    <a:pt x="1594446" y="1250255"/>
                  </a:cubicBezTo>
                  <a:cubicBezTo>
                    <a:pt x="2475034" y="1250255"/>
                    <a:pt x="3188892" y="970376"/>
                    <a:pt x="3188892" y="625127"/>
                  </a:cubicBezTo>
                  <a:cubicBezTo>
                    <a:pt x="3188892" y="279879"/>
                    <a:pt x="2475034" y="0"/>
                    <a:pt x="15944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C291C"/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298959" y="79111"/>
              <a:ext cx="2590975" cy="10539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467765" y="484234"/>
            <a:ext cx="3352470" cy="1797762"/>
          </a:xfrm>
          <a:custGeom>
            <a:avLst/>
            <a:gdLst/>
            <a:ahLst/>
            <a:cxnLst/>
            <a:rect r="r" b="b" t="t" l="l"/>
            <a:pathLst>
              <a:path h="1797762" w="3352470">
                <a:moveTo>
                  <a:pt x="0" y="0"/>
                </a:moveTo>
                <a:lnTo>
                  <a:pt x="3352470" y="0"/>
                </a:lnTo>
                <a:lnTo>
                  <a:pt x="3352470" y="1797762"/>
                </a:lnTo>
                <a:lnTo>
                  <a:pt x="0" y="17977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194311" y="2620472"/>
            <a:ext cx="9899377" cy="1557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2E3180"/>
                </a:solidFill>
                <a:latin typeface="Nourd Bold"/>
                <a:ea typeface="Nourd Bold"/>
                <a:cs typeface="Nourd Bold"/>
                <a:sym typeface="Nourd Bold"/>
              </a:rPr>
              <a:t>More questions?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278000" y="4515967"/>
            <a:ext cx="13731999" cy="1557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2E3180"/>
                </a:solidFill>
                <a:latin typeface="Nourd Bold"/>
                <a:ea typeface="Nourd Bold"/>
                <a:cs typeface="Nourd Bold"/>
                <a:sym typeface="Nourd Bold"/>
              </a:rPr>
              <a:t>Please reach out to us!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0" y="6658307"/>
            <a:ext cx="18288000" cy="31857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2E3180"/>
                </a:solidFill>
                <a:latin typeface="Nourd Bold"/>
                <a:ea typeface="Nourd Bold"/>
                <a:cs typeface="Nourd Bold"/>
                <a:sym typeface="Nourd Bold"/>
              </a:rPr>
              <a:t>We look forward to hosting you in November!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144000" y="2546483"/>
            <a:ext cx="2950795" cy="6297187"/>
          </a:xfrm>
          <a:custGeom>
            <a:avLst/>
            <a:gdLst/>
            <a:ahLst/>
            <a:cxnLst/>
            <a:rect r="r" b="b" t="t" l="l"/>
            <a:pathLst>
              <a:path h="6297187" w="2950795">
                <a:moveTo>
                  <a:pt x="0" y="0"/>
                </a:moveTo>
                <a:lnTo>
                  <a:pt x="2950795" y="0"/>
                </a:lnTo>
                <a:lnTo>
                  <a:pt x="2950795" y="6297187"/>
                </a:lnTo>
                <a:lnTo>
                  <a:pt x="0" y="62971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49" r="-313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177440" y="2516597"/>
            <a:ext cx="2860631" cy="6356958"/>
          </a:xfrm>
          <a:custGeom>
            <a:avLst/>
            <a:gdLst/>
            <a:ahLst/>
            <a:cxnLst/>
            <a:rect r="r" b="b" t="t" l="l"/>
            <a:pathLst>
              <a:path h="6356958" w="2860631">
                <a:moveTo>
                  <a:pt x="0" y="0"/>
                </a:moveTo>
                <a:lnTo>
                  <a:pt x="2860632" y="0"/>
                </a:lnTo>
                <a:lnTo>
                  <a:pt x="2860632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38072" y="2486712"/>
            <a:ext cx="2932147" cy="6356958"/>
          </a:xfrm>
          <a:custGeom>
            <a:avLst/>
            <a:gdLst/>
            <a:ahLst/>
            <a:cxnLst/>
            <a:rect r="r" b="b" t="t" l="l"/>
            <a:pathLst>
              <a:path h="6356958" w="2932147">
                <a:moveTo>
                  <a:pt x="0" y="0"/>
                </a:moveTo>
                <a:lnTo>
                  <a:pt x="2932147" y="0"/>
                </a:lnTo>
                <a:lnTo>
                  <a:pt x="293214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5123797" y="3193517"/>
            <a:ext cx="1034454" cy="761602"/>
            <a:chOff x="0" y="0"/>
            <a:chExt cx="1103995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03995" cy="812800"/>
            </a:xfrm>
            <a:custGeom>
              <a:avLst/>
              <a:gdLst/>
              <a:ahLst/>
              <a:cxnLst/>
              <a:rect r="r" b="b" t="t" l="l"/>
              <a:pathLst>
                <a:path h="812800" w="1103995">
                  <a:moveTo>
                    <a:pt x="551997" y="0"/>
                  </a:moveTo>
                  <a:cubicBezTo>
                    <a:pt x="247138" y="0"/>
                    <a:pt x="0" y="181951"/>
                    <a:pt x="0" y="406400"/>
                  </a:cubicBezTo>
                  <a:cubicBezTo>
                    <a:pt x="0" y="630849"/>
                    <a:pt x="247138" y="812800"/>
                    <a:pt x="551997" y="812800"/>
                  </a:cubicBezTo>
                  <a:cubicBezTo>
                    <a:pt x="856857" y="812800"/>
                    <a:pt x="1103995" y="630849"/>
                    <a:pt x="1103995" y="406400"/>
                  </a:cubicBezTo>
                  <a:cubicBezTo>
                    <a:pt x="1103995" y="181951"/>
                    <a:pt x="856857" y="0"/>
                    <a:pt x="55199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C291C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103499" y="38100"/>
              <a:ext cx="896996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358476" y="1754266"/>
            <a:ext cx="8785524" cy="7833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Navigate to the app store and search for “Guidebook”</a:t>
            </a:r>
          </a:p>
          <a:p>
            <a:pPr algn="l" marL="1381761" indent="-460587" lvl="2">
              <a:lnSpc>
                <a:spcPts val="4480"/>
              </a:lnSpc>
              <a:buAutoNum type="alphaL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A bright blue app with a lowercase “g” should appear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Download the app and open it on your mobile device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On the bottom of the landing page, there will be 3 icons: “My Guides”, “Find Guides”, and “Passphrase”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Click on “Passphrase”</a:t>
            </a:r>
          </a:p>
          <a:p>
            <a:pPr algn="l" marL="1381761" indent="-460587" lvl="2">
              <a:lnSpc>
                <a:spcPts val="4480"/>
              </a:lnSpc>
              <a:buAutoNum type="alphaL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Enter the guide passphrase: </a:t>
            </a:r>
            <a:r>
              <a:rPr lang="en-US" b="true" sz="3200">
                <a:solidFill>
                  <a:srgbClr val="97402E"/>
                </a:solidFill>
                <a:latin typeface="Nourd Bold"/>
                <a:ea typeface="Nourd Bold"/>
                <a:cs typeface="Nourd Bold"/>
                <a:sym typeface="Nourd Bold"/>
              </a:rPr>
              <a:t>asor2025</a:t>
            </a:r>
          </a:p>
          <a:p>
            <a:pPr algn="l" marL="1381761" indent="-460587" lvl="2">
              <a:lnSpc>
                <a:spcPts val="4480"/>
              </a:lnSpc>
              <a:buAutoNum type="alphaL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The name of the guide itself is “ASOR 2025 Annual Meeting”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Download, then open the guide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94369" y="528002"/>
            <a:ext cx="16092422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b="true" sz="5199">
                <a:solidFill>
                  <a:srgbClr val="2E3180"/>
                </a:solidFill>
                <a:latin typeface="Nourd Bold"/>
                <a:ea typeface="Nourd Bold"/>
                <a:cs typeface="Nourd Bold"/>
                <a:sym typeface="Nourd Bold"/>
              </a:rPr>
              <a:t>How to Download the App + Access the Guide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814739" y="4284028"/>
            <a:ext cx="8658523" cy="1557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2E3180"/>
                </a:solidFill>
                <a:latin typeface="Nourd Bold"/>
                <a:ea typeface="Nourd Bold"/>
                <a:cs typeface="Nourd Bold"/>
                <a:sym typeface="Nourd Bold"/>
              </a:rPr>
              <a:t>Using the App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81411" y="1801891"/>
            <a:ext cx="2932147" cy="6356958"/>
          </a:xfrm>
          <a:custGeom>
            <a:avLst/>
            <a:gdLst/>
            <a:ahLst/>
            <a:cxnLst/>
            <a:rect r="r" b="b" t="t" l="l"/>
            <a:pathLst>
              <a:path h="6356958" w="2932147">
                <a:moveTo>
                  <a:pt x="0" y="0"/>
                </a:moveTo>
                <a:lnTo>
                  <a:pt x="2932147" y="0"/>
                </a:lnTo>
                <a:lnTo>
                  <a:pt x="2932147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069789" y="1801891"/>
            <a:ext cx="2932147" cy="6356958"/>
          </a:xfrm>
          <a:custGeom>
            <a:avLst/>
            <a:gdLst/>
            <a:ahLst/>
            <a:cxnLst/>
            <a:rect r="r" b="b" t="t" l="l"/>
            <a:pathLst>
              <a:path h="6356958" w="2932147">
                <a:moveTo>
                  <a:pt x="0" y="0"/>
                </a:moveTo>
                <a:lnTo>
                  <a:pt x="2932147" y="0"/>
                </a:lnTo>
                <a:lnTo>
                  <a:pt x="2932147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875600" y="1801891"/>
            <a:ext cx="2932147" cy="6356958"/>
          </a:xfrm>
          <a:custGeom>
            <a:avLst/>
            <a:gdLst/>
            <a:ahLst/>
            <a:cxnLst/>
            <a:rect r="r" b="b" t="t" l="l"/>
            <a:pathLst>
              <a:path h="6356958" w="2932147">
                <a:moveTo>
                  <a:pt x="0" y="0"/>
                </a:moveTo>
                <a:lnTo>
                  <a:pt x="2932147" y="0"/>
                </a:lnTo>
                <a:lnTo>
                  <a:pt x="2932147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94369" y="528002"/>
            <a:ext cx="5479248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2E3180"/>
                </a:solidFill>
                <a:latin typeface="Nourd Bold"/>
                <a:ea typeface="Nourd Bold"/>
                <a:cs typeface="Nourd Bold"/>
                <a:sym typeface="Nourd Bold"/>
              </a:rPr>
              <a:t>Welcome Page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58476" y="1754266"/>
            <a:ext cx="8785524" cy="7272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The landing page will show the title, location, WiFi information, and a brief description of the Guide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To see the menu, click on the 3 parallel lines in the top left corder of the Guide</a:t>
            </a:r>
          </a:p>
          <a:p>
            <a:pPr algn="l" marL="1381761" indent="-460587" lvl="2">
              <a:lnSpc>
                <a:spcPts val="4480"/>
              </a:lnSpc>
              <a:buAutoNum type="alphaL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Use this icon to navigate back to the menu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This presentation will go through each of the menu items in detail</a:t>
            </a:r>
          </a:p>
          <a:p>
            <a:pPr algn="l" marL="1381761" indent="-460587" lvl="2">
              <a:lnSpc>
                <a:spcPts val="4480"/>
              </a:lnSpc>
              <a:buAutoNum type="alphaL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For a quick guide on how to access sessions and craft “My Schedule”, please refer to the Quick Info sheet </a:t>
            </a:r>
            <a:r>
              <a:rPr lang="en-US" sz="3200" u="sng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here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624455" y="755981"/>
            <a:ext cx="4047487" cy="8775039"/>
          </a:xfrm>
          <a:custGeom>
            <a:avLst/>
            <a:gdLst/>
            <a:ahLst/>
            <a:cxnLst/>
            <a:rect r="r" b="b" t="t" l="l"/>
            <a:pathLst>
              <a:path h="8775039" w="4047487">
                <a:moveTo>
                  <a:pt x="0" y="0"/>
                </a:moveTo>
                <a:lnTo>
                  <a:pt x="4047486" y="0"/>
                </a:lnTo>
                <a:lnTo>
                  <a:pt x="4047486" y="8775038"/>
                </a:lnTo>
                <a:lnTo>
                  <a:pt x="0" y="87750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94369" y="528002"/>
            <a:ext cx="10578589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2E3180"/>
                </a:solidFill>
                <a:latin typeface="Nourd Bold"/>
                <a:ea typeface="Nourd Bold"/>
                <a:cs typeface="Nourd Bold"/>
                <a:sym typeface="Nourd Bold"/>
              </a:rPr>
              <a:t>Health and Safety Information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58476" y="1754266"/>
            <a:ext cx="8785524" cy="2214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This page lists emergency contacts, local police information, and other pertinent resources to ensure everyone’s safety and health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740842" y="1801891"/>
            <a:ext cx="2932147" cy="6356958"/>
          </a:xfrm>
          <a:custGeom>
            <a:avLst/>
            <a:gdLst/>
            <a:ahLst/>
            <a:cxnLst/>
            <a:rect r="r" b="b" t="t" l="l"/>
            <a:pathLst>
              <a:path h="6356958" w="2932147">
                <a:moveTo>
                  <a:pt x="0" y="0"/>
                </a:moveTo>
                <a:lnTo>
                  <a:pt x="2932147" y="0"/>
                </a:lnTo>
                <a:lnTo>
                  <a:pt x="2932147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968264" y="1801891"/>
            <a:ext cx="2932147" cy="6356958"/>
          </a:xfrm>
          <a:custGeom>
            <a:avLst/>
            <a:gdLst/>
            <a:ahLst/>
            <a:cxnLst/>
            <a:rect r="r" b="b" t="t" l="l"/>
            <a:pathLst>
              <a:path h="6356958" w="2932147">
                <a:moveTo>
                  <a:pt x="0" y="0"/>
                </a:moveTo>
                <a:lnTo>
                  <a:pt x="2932147" y="0"/>
                </a:lnTo>
                <a:lnTo>
                  <a:pt x="2932147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195686" y="1801891"/>
            <a:ext cx="2932147" cy="6356958"/>
          </a:xfrm>
          <a:custGeom>
            <a:avLst/>
            <a:gdLst/>
            <a:ahLst/>
            <a:cxnLst/>
            <a:rect r="r" b="b" t="t" l="l"/>
            <a:pathLst>
              <a:path h="6356958" w="2932147">
                <a:moveTo>
                  <a:pt x="0" y="0"/>
                </a:moveTo>
                <a:lnTo>
                  <a:pt x="2932147" y="0"/>
                </a:lnTo>
                <a:lnTo>
                  <a:pt x="2932147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94369" y="528002"/>
            <a:ext cx="10578589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2E3180"/>
                </a:solidFill>
                <a:latin typeface="Nourd Bold"/>
                <a:ea typeface="Nourd Bold"/>
                <a:cs typeface="Nourd Bold"/>
                <a:sym typeface="Nourd Bold"/>
              </a:rPr>
              <a:t>Notifications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58476" y="1754266"/>
            <a:ext cx="8083249" cy="5586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This page is where all users will receive notifications regarding sessions, presentations, and events during the Annual Meeting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Last minute presentation/session changes, cancellations, and location changes will be announced via Notifications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You can check unread notifications with the “Unread” tab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3682073" y="2584673"/>
            <a:ext cx="880001" cy="342151"/>
            <a:chOff x="0" y="0"/>
            <a:chExt cx="2765050" cy="107507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765050" cy="1075072"/>
            </a:xfrm>
            <a:custGeom>
              <a:avLst/>
              <a:gdLst/>
              <a:ahLst/>
              <a:cxnLst/>
              <a:rect r="r" b="b" t="t" l="l"/>
              <a:pathLst>
                <a:path h="1075072" w="2765050">
                  <a:moveTo>
                    <a:pt x="1382525" y="0"/>
                  </a:moveTo>
                  <a:cubicBezTo>
                    <a:pt x="618978" y="0"/>
                    <a:pt x="0" y="240663"/>
                    <a:pt x="0" y="537536"/>
                  </a:cubicBezTo>
                  <a:cubicBezTo>
                    <a:pt x="0" y="834409"/>
                    <a:pt x="618978" y="1075072"/>
                    <a:pt x="1382525" y="1075072"/>
                  </a:cubicBezTo>
                  <a:cubicBezTo>
                    <a:pt x="2146072" y="1075072"/>
                    <a:pt x="2765050" y="834409"/>
                    <a:pt x="2765050" y="537536"/>
                  </a:cubicBezTo>
                  <a:cubicBezTo>
                    <a:pt x="2765050" y="240663"/>
                    <a:pt x="2146072" y="0"/>
                    <a:pt x="138252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C291C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259223" y="62688"/>
              <a:ext cx="2246603" cy="9115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1968264" y="3004854"/>
            <a:ext cx="2932147" cy="479705"/>
            <a:chOff x="0" y="0"/>
            <a:chExt cx="772253" cy="12634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772253" cy="126342"/>
            </a:xfrm>
            <a:custGeom>
              <a:avLst/>
              <a:gdLst/>
              <a:ahLst/>
              <a:cxnLst/>
              <a:rect r="r" b="b" t="t" l="l"/>
              <a:pathLst>
                <a:path h="126342" w="772253">
                  <a:moveTo>
                    <a:pt x="0" y="0"/>
                  </a:moveTo>
                  <a:lnTo>
                    <a:pt x="772253" y="0"/>
                  </a:lnTo>
                  <a:lnTo>
                    <a:pt x="772253" y="126342"/>
                  </a:lnTo>
                  <a:lnTo>
                    <a:pt x="0" y="1263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C291C"/>
              </a:soli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772253" cy="1644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316269" y="1051110"/>
            <a:ext cx="3816796" cy="8274897"/>
          </a:xfrm>
          <a:custGeom>
            <a:avLst/>
            <a:gdLst/>
            <a:ahLst/>
            <a:cxnLst/>
            <a:rect r="r" b="b" t="t" l="l"/>
            <a:pathLst>
              <a:path h="8274897" w="3816796">
                <a:moveTo>
                  <a:pt x="0" y="0"/>
                </a:moveTo>
                <a:lnTo>
                  <a:pt x="3816796" y="0"/>
                </a:lnTo>
                <a:lnTo>
                  <a:pt x="3816796" y="8274896"/>
                </a:lnTo>
                <a:lnTo>
                  <a:pt x="0" y="8274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694441" y="1051110"/>
            <a:ext cx="3816796" cy="8274897"/>
          </a:xfrm>
          <a:custGeom>
            <a:avLst/>
            <a:gdLst/>
            <a:ahLst/>
            <a:cxnLst/>
            <a:rect r="r" b="b" t="t" l="l"/>
            <a:pathLst>
              <a:path h="8274897" w="3816796">
                <a:moveTo>
                  <a:pt x="0" y="0"/>
                </a:moveTo>
                <a:lnTo>
                  <a:pt x="3816796" y="0"/>
                </a:lnTo>
                <a:lnTo>
                  <a:pt x="3816796" y="8274896"/>
                </a:lnTo>
                <a:lnTo>
                  <a:pt x="0" y="82748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94369" y="528002"/>
            <a:ext cx="10578589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2E3180"/>
                </a:solidFill>
                <a:latin typeface="Nourd Bold"/>
                <a:ea typeface="Nourd Bold"/>
                <a:cs typeface="Nourd Bold"/>
                <a:sym typeface="Nourd Bold"/>
              </a:rPr>
              <a:t>Academic Program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58476" y="1595318"/>
            <a:ext cx="8785524" cy="6710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This is where users can view all the sessions/presentations during the Annual Meeting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Navigate between days using the </a:t>
            </a:r>
            <a:r>
              <a:rPr lang="en-US" sz="3200">
                <a:solidFill>
                  <a:srgbClr val="FC291C"/>
                </a:solidFill>
                <a:latin typeface="Nourd"/>
                <a:ea typeface="Nourd"/>
                <a:cs typeface="Nourd"/>
                <a:sym typeface="Nourd"/>
              </a:rPr>
              <a:t>dates at the top</a:t>
            </a:r>
          </a:p>
          <a:p>
            <a:pPr algn="l" marL="1381761" indent="-460587" lvl="2">
              <a:lnSpc>
                <a:spcPts val="4480"/>
              </a:lnSpc>
              <a:buAutoNum type="alphaL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The images to the right show Wednesday and Friday of the Annual Meeting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Scroll down to view all the sessions and event on each day</a:t>
            </a:r>
          </a:p>
          <a:p>
            <a:pPr algn="l" marL="1381761" indent="-460587" lvl="2">
              <a:lnSpc>
                <a:spcPts val="4480"/>
              </a:lnSpc>
              <a:buAutoNum type="alphaL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Virtual Presentations are marked with an asterisk (*) before the title.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14675" y="8467288"/>
            <a:ext cx="8115300" cy="166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i="true">
                <a:solidFill>
                  <a:srgbClr val="000000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Note: There is overlap between the Academic Program, the Business Meetings, and Workshops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0748399" y="1964760"/>
            <a:ext cx="2590880" cy="1007353"/>
            <a:chOff x="0" y="0"/>
            <a:chExt cx="2765050" cy="107507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765050" cy="1075072"/>
            </a:xfrm>
            <a:custGeom>
              <a:avLst/>
              <a:gdLst/>
              <a:ahLst/>
              <a:cxnLst/>
              <a:rect r="r" b="b" t="t" l="l"/>
              <a:pathLst>
                <a:path h="1075072" w="2765050">
                  <a:moveTo>
                    <a:pt x="1382525" y="0"/>
                  </a:moveTo>
                  <a:cubicBezTo>
                    <a:pt x="618978" y="0"/>
                    <a:pt x="0" y="240663"/>
                    <a:pt x="0" y="537536"/>
                  </a:cubicBezTo>
                  <a:cubicBezTo>
                    <a:pt x="0" y="834409"/>
                    <a:pt x="618978" y="1075072"/>
                    <a:pt x="1382525" y="1075072"/>
                  </a:cubicBezTo>
                  <a:cubicBezTo>
                    <a:pt x="2146072" y="1075072"/>
                    <a:pt x="2765050" y="834409"/>
                    <a:pt x="2765050" y="537536"/>
                  </a:cubicBezTo>
                  <a:cubicBezTo>
                    <a:pt x="2765050" y="240663"/>
                    <a:pt x="2146072" y="0"/>
                    <a:pt x="138252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C291C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259223" y="62688"/>
              <a:ext cx="2246603" cy="9115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5160490" y="1964760"/>
            <a:ext cx="2590880" cy="1007353"/>
            <a:chOff x="0" y="0"/>
            <a:chExt cx="2765050" cy="107507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765050" cy="1075072"/>
            </a:xfrm>
            <a:custGeom>
              <a:avLst/>
              <a:gdLst/>
              <a:ahLst/>
              <a:cxnLst/>
              <a:rect r="r" b="b" t="t" l="l"/>
              <a:pathLst>
                <a:path h="1075072" w="2765050">
                  <a:moveTo>
                    <a:pt x="1382525" y="0"/>
                  </a:moveTo>
                  <a:cubicBezTo>
                    <a:pt x="618978" y="0"/>
                    <a:pt x="0" y="240663"/>
                    <a:pt x="0" y="537536"/>
                  </a:cubicBezTo>
                  <a:cubicBezTo>
                    <a:pt x="0" y="834409"/>
                    <a:pt x="618978" y="1075072"/>
                    <a:pt x="1382525" y="1075072"/>
                  </a:cubicBezTo>
                  <a:cubicBezTo>
                    <a:pt x="2146072" y="1075072"/>
                    <a:pt x="2765050" y="834409"/>
                    <a:pt x="2765050" y="537536"/>
                  </a:cubicBezTo>
                  <a:cubicBezTo>
                    <a:pt x="2765050" y="240663"/>
                    <a:pt x="2146072" y="0"/>
                    <a:pt x="138252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C291C"/>
              </a:soli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259223" y="62688"/>
              <a:ext cx="2246603" cy="9115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538973" y="1965021"/>
            <a:ext cx="2932147" cy="6356958"/>
          </a:xfrm>
          <a:custGeom>
            <a:avLst/>
            <a:gdLst/>
            <a:ahLst/>
            <a:cxnLst/>
            <a:rect r="r" b="b" t="t" l="l"/>
            <a:pathLst>
              <a:path h="6356958" w="2932147">
                <a:moveTo>
                  <a:pt x="0" y="0"/>
                </a:moveTo>
                <a:lnTo>
                  <a:pt x="2932147" y="0"/>
                </a:lnTo>
                <a:lnTo>
                  <a:pt x="293214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728295" y="1965021"/>
            <a:ext cx="2932147" cy="6356958"/>
          </a:xfrm>
          <a:custGeom>
            <a:avLst/>
            <a:gdLst/>
            <a:ahLst/>
            <a:cxnLst/>
            <a:rect r="r" b="b" t="t" l="l"/>
            <a:pathLst>
              <a:path h="6356958" w="2932147">
                <a:moveTo>
                  <a:pt x="0" y="0"/>
                </a:moveTo>
                <a:lnTo>
                  <a:pt x="2932147" y="0"/>
                </a:lnTo>
                <a:lnTo>
                  <a:pt x="293214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922374" y="1965021"/>
            <a:ext cx="2932147" cy="6356958"/>
          </a:xfrm>
          <a:custGeom>
            <a:avLst/>
            <a:gdLst/>
            <a:ahLst/>
            <a:cxnLst/>
            <a:rect r="r" b="b" t="t" l="l"/>
            <a:pathLst>
              <a:path h="6356958" w="2932147">
                <a:moveTo>
                  <a:pt x="0" y="0"/>
                </a:moveTo>
                <a:lnTo>
                  <a:pt x="2932147" y="0"/>
                </a:lnTo>
                <a:lnTo>
                  <a:pt x="293214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8642195" y="3313740"/>
            <a:ext cx="2905125" cy="716714"/>
            <a:chOff x="0" y="0"/>
            <a:chExt cx="765136" cy="18876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65136" cy="188764"/>
            </a:xfrm>
            <a:custGeom>
              <a:avLst/>
              <a:gdLst/>
              <a:ahLst/>
              <a:cxnLst/>
              <a:rect r="r" b="b" t="t" l="l"/>
              <a:pathLst>
                <a:path h="188764" w="765136">
                  <a:moveTo>
                    <a:pt x="0" y="0"/>
                  </a:moveTo>
                  <a:lnTo>
                    <a:pt x="765136" y="0"/>
                  </a:lnTo>
                  <a:lnTo>
                    <a:pt x="765136" y="188764"/>
                  </a:lnTo>
                  <a:lnTo>
                    <a:pt x="0" y="1887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FC291C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765136" cy="2268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494369" y="528002"/>
            <a:ext cx="10578589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2E3180"/>
                </a:solidFill>
                <a:latin typeface="Nourd Bold"/>
                <a:ea typeface="Nourd Bold"/>
                <a:cs typeface="Nourd Bold"/>
                <a:sym typeface="Nourd Bold"/>
              </a:rPr>
              <a:t>Academic Program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58476" y="1754266"/>
            <a:ext cx="7923322" cy="3900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How to view Sessions: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Click on the session you want to view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The date, time, location, session chairs, a list of the individual presentations, and a list of speakers will populate</a:t>
            </a:r>
          </a:p>
          <a:p>
            <a:pPr algn="l" marL="690881" indent="-345440" lvl="1">
              <a:lnSpc>
                <a:spcPts val="4480"/>
              </a:lnSpc>
              <a:buAutoNum type="arabicPeriod" startAt="1"/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See the next slide on viewing individual presentations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77266" y="6237036"/>
            <a:ext cx="7085743" cy="1652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To view sessions occurring live, click on the </a:t>
            </a:r>
            <a:r>
              <a:rPr lang="en-US" sz="3200">
                <a:solidFill>
                  <a:srgbClr val="00BF63"/>
                </a:solidFill>
                <a:latin typeface="Nourd"/>
                <a:ea typeface="Nourd"/>
                <a:cs typeface="Nourd"/>
                <a:sym typeface="Nourd"/>
              </a:rPr>
              <a:t>Now button</a:t>
            </a:r>
            <a:r>
              <a:rPr lang="en-US" sz="32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on the main session, business, and workshop pages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8416097" y="7653655"/>
            <a:ext cx="727903" cy="471301"/>
            <a:chOff x="0" y="0"/>
            <a:chExt cx="1660398" cy="107507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660398" cy="1075072"/>
            </a:xfrm>
            <a:custGeom>
              <a:avLst/>
              <a:gdLst/>
              <a:ahLst/>
              <a:cxnLst/>
              <a:rect r="r" b="b" t="t" l="l"/>
              <a:pathLst>
                <a:path h="1075072" w="1660398">
                  <a:moveTo>
                    <a:pt x="830199" y="0"/>
                  </a:moveTo>
                  <a:cubicBezTo>
                    <a:pt x="371693" y="0"/>
                    <a:pt x="0" y="240663"/>
                    <a:pt x="0" y="537536"/>
                  </a:cubicBezTo>
                  <a:cubicBezTo>
                    <a:pt x="0" y="834409"/>
                    <a:pt x="371693" y="1075072"/>
                    <a:pt x="830199" y="1075072"/>
                  </a:cubicBezTo>
                  <a:cubicBezTo>
                    <a:pt x="1288706" y="1075072"/>
                    <a:pt x="1660398" y="834409"/>
                    <a:pt x="1660398" y="537536"/>
                  </a:cubicBezTo>
                  <a:cubicBezTo>
                    <a:pt x="1660398" y="240663"/>
                    <a:pt x="1288706" y="0"/>
                    <a:pt x="83019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BF63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155662" y="62688"/>
              <a:ext cx="1349074" cy="9115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4845398" y="3573425"/>
            <a:ext cx="3009123" cy="793414"/>
            <a:chOff x="0" y="0"/>
            <a:chExt cx="792526" cy="20896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92526" cy="208965"/>
            </a:xfrm>
            <a:custGeom>
              <a:avLst/>
              <a:gdLst/>
              <a:ahLst/>
              <a:cxnLst/>
              <a:rect r="r" b="b" t="t" l="l"/>
              <a:pathLst>
                <a:path h="208965" w="792526">
                  <a:moveTo>
                    <a:pt x="0" y="0"/>
                  </a:moveTo>
                  <a:lnTo>
                    <a:pt x="792526" y="0"/>
                  </a:lnTo>
                  <a:lnTo>
                    <a:pt x="792526" y="208965"/>
                  </a:lnTo>
                  <a:lnTo>
                    <a:pt x="0" y="2089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FC291C"/>
              </a:soli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792526" cy="2470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DAG1JF0M2M0</dc:identifier>
  <dcterms:modified xsi:type="dcterms:W3CDTF">2011-08-01T06:04:30Z</dcterms:modified>
  <cp:revision>1</cp:revision>
  <dc:title>Guidebook In-depth Instructions - AM25</dc:title>
</cp:coreProperties>
</file>